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3"/>
  </p:notesMasterIdLst>
  <p:sldIdLst>
    <p:sldId id="256" r:id="rId2"/>
    <p:sldId id="257" r:id="rId3"/>
    <p:sldId id="260" r:id="rId4"/>
    <p:sldId id="271" r:id="rId5"/>
    <p:sldId id="272" r:id="rId6"/>
    <p:sldId id="276" r:id="rId7"/>
    <p:sldId id="261" r:id="rId8"/>
    <p:sldId id="277" r:id="rId9"/>
    <p:sldId id="263" r:id="rId10"/>
    <p:sldId id="279" r:id="rId11"/>
    <p:sldId id="262" r:id="rId12"/>
    <p:sldId id="273" r:id="rId13"/>
    <p:sldId id="375" r:id="rId14"/>
    <p:sldId id="258" r:id="rId15"/>
    <p:sldId id="259" r:id="rId16"/>
    <p:sldId id="363" r:id="rId17"/>
    <p:sldId id="364" r:id="rId18"/>
    <p:sldId id="365" r:id="rId19"/>
    <p:sldId id="264" r:id="rId20"/>
    <p:sldId id="265" r:id="rId21"/>
    <p:sldId id="266" r:id="rId22"/>
    <p:sldId id="367" r:id="rId23"/>
    <p:sldId id="369" r:id="rId24"/>
    <p:sldId id="370" r:id="rId25"/>
    <p:sldId id="371" r:id="rId26"/>
    <p:sldId id="372" r:id="rId27"/>
    <p:sldId id="274" r:id="rId28"/>
    <p:sldId id="275" r:id="rId29"/>
    <p:sldId id="373" r:id="rId30"/>
    <p:sldId id="374" r:id="rId31"/>
    <p:sldId id="376" r:id="rId32"/>
    <p:sldId id="267" r:id="rId33"/>
    <p:sldId id="280" r:id="rId34"/>
    <p:sldId id="282" r:id="rId35"/>
    <p:sldId id="284" r:id="rId36"/>
    <p:sldId id="381" r:id="rId37"/>
    <p:sldId id="270" r:id="rId38"/>
    <p:sldId id="380" r:id="rId39"/>
    <p:sldId id="269" r:id="rId40"/>
    <p:sldId id="361" r:id="rId41"/>
    <p:sldId id="378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Patrick Hand SC" panose="020B0604020202020204" charset="0"/>
      <p:regular r:id="rId48"/>
    </p:embeddedFont>
    <p:embeddedFont>
      <p:font typeface="Sniglet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6FE9A-8EA5-4BD0-8261-FB5193F8BEC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6D56A10-47F3-4D4D-8667-E40BFA2E2982}">
      <dgm:prSet phldrT="[Texte]"/>
      <dgm:spPr/>
      <dgm:t>
        <a:bodyPr/>
        <a:lstStyle/>
        <a:p>
          <a:r>
            <a:rPr lang="fr-FR" dirty="0"/>
            <a:t>CONSULTATIF</a:t>
          </a:r>
        </a:p>
      </dgm:t>
    </dgm:pt>
    <dgm:pt modelId="{2372ADE3-78E7-4B14-9D16-A89F7028B45B}" type="parTrans" cxnId="{8C5EB190-1650-455A-A1EE-3144668EAC0E}">
      <dgm:prSet/>
      <dgm:spPr/>
      <dgm:t>
        <a:bodyPr/>
        <a:lstStyle/>
        <a:p>
          <a:endParaRPr lang="fr-FR"/>
        </a:p>
      </dgm:t>
    </dgm:pt>
    <dgm:pt modelId="{EA6A8186-DC39-498D-BD4D-E5AA4515209C}" type="sibTrans" cxnId="{8C5EB190-1650-455A-A1EE-3144668EAC0E}">
      <dgm:prSet/>
      <dgm:spPr/>
      <dgm:t>
        <a:bodyPr/>
        <a:lstStyle/>
        <a:p>
          <a:endParaRPr lang="fr-FR"/>
        </a:p>
      </dgm:t>
    </dgm:pt>
    <dgm:pt modelId="{B8AFB517-3303-43C7-B115-9EFD757C9B9B}">
      <dgm:prSet phldrT="[Texte]"/>
      <dgm:spPr/>
      <dgm:t>
        <a:bodyPr/>
        <a:lstStyle/>
        <a:p>
          <a:r>
            <a:rPr lang="fr-FR" dirty="0"/>
            <a:t>Conseil </a:t>
          </a:r>
        </a:p>
        <a:p>
          <a:r>
            <a:rPr lang="fr-FR" dirty="0"/>
            <a:t>pédagogique</a:t>
          </a:r>
        </a:p>
      </dgm:t>
    </dgm:pt>
    <dgm:pt modelId="{D463777A-B6D2-4BC5-B443-380593FF3E12}" type="parTrans" cxnId="{2C35F9DC-026C-4625-9D41-346BE2FDC0AD}">
      <dgm:prSet/>
      <dgm:spPr/>
      <dgm:t>
        <a:bodyPr/>
        <a:lstStyle/>
        <a:p>
          <a:endParaRPr lang="fr-FR"/>
        </a:p>
      </dgm:t>
    </dgm:pt>
    <dgm:pt modelId="{5DD35A96-4502-40D4-9F65-247864EB63B4}" type="sibTrans" cxnId="{2C35F9DC-026C-4625-9D41-346BE2FDC0AD}">
      <dgm:prSet/>
      <dgm:spPr/>
      <dgm:t>
        <a:bodyPr/>
        <a:lstStyle/>
        <a:p>
          <a:endParaRPr lang="fr-FR"/>
        </a:p>
      </dgm:t>
    </dgm:pt>
    <dgm:pt modelId="{80CC1A88-C71F-4B42-96CE-21AFF2E94BCE}">
      <dgm:prSet phldrT="[Texte]"/>
      <dgm:spPr/>
      <dgm:t>
        <a:bodyPr/>
        <a:lstStyle/>
        <a:p>
          <a:r>
            <a:rPr lang="fr-FR" dirty="0"/>
            <a:t>CONSULTATIF</a:t>
          </a:r>
        </a:p>
      </dgm:t>
    </dgm:pt>
    <dgm:pt modelId="{2975376F-4804-49B0-BDF5-D07BB5B96D98}" type="parTrans" cxnId="{BB74F938-81DA-4277-A568-3CE8C78FFFCE}">
      <dgm:prSet/>
      <dgm:spPr/>
      <dgm:t>
        <a:bodyPr/>
        <a:lstStyle/>
        <a:p>
          <a:endParaRPr lang="fr-FR"/>
        </a:p>
      </dgm:t>
    </dgm:pt>
    <dgm:pt modelId="{1F8915FD-6CEE-49C2-AF26-C7114B09C9A7}" type="sibTrans" cxnId="{BB74F938-81DA-4277-A568-3CE8C78FFFCE}">
      <dgm:prSet/>
      <dgm:spPr/>
      <dgm:t>
        <a:bodyPr/>
        <a:lstStyle/>
        <a:p>
          <a:endParaRPr lang="fr-FR"/>
        </a:p>
      </dgm:t>
    </dgm:pt>
    <dgm:pt modelId="{9DBDBCAF-491C-49AD-B7E4-C2E33F70005C}">
      <dgm:prSet phldrT="[Texte]"/>
      <dgm:spPr/>
      <dgm:t>
        <a:bodyPr/>
        <a:lstStyle/>
        <a:p>
          <a:r>
            <a:rPr lang="fr-FR" dirty="0"/>
            <a:t>Commission permanente</a:t>
          </a:r>
        </a:p>
      </dgm:t>
    </dgm:pt>
    <dgm:pt modelId="{21FE2713-7820-46EE-9BC2-05F511CAA13F}" type="parTrans" cxnId="{B18561EA-0ED1-4A96-B479-413095671ADD}">
      <dgm:prSet/>
      <dgm:spPr/>
      <dgm:t>
        <a:bodyPr/>
        <a:lstStyle/>
        <a:p>
          <a:endParaRPr lang="fr-FR"/>
        </a:p>
      </dgm:t>
    </dgm:pt>
    <dgm:pt modelId="{4D2D84A8-7A94-4689-972E-95A9509B417E}" type="sibTrans" cxnId="{B18561EA-0ED1-4A96-B479-413095671ADD}">
      <dgm:prSet/>
      <dgm:spPr/>
      <dgm:t>
        <a:bodyPr/>
        <a:lstStyle/>
        <a:p>
          <a:endParaRPr lang="fr-FR"/>
        </a:p>
      </dgm:t>
    </dgm:pt>
    <dgm:pt modelId="{65219E60-4AEA-47D5-A7DC-2250FFFCEEC0}">
      <dgm:prSet phldrT="[Texte]"/>
      <dgm:spPr/>
      <dgm:t>
        <a:bodyPr/>
        <a:lstStyle/>
        <a:p>
          <a:r>
            <a:rPr lang="fr-FR" dirty="0"/>
            <a:t>DECISIONNEL</a:t>
          </a:r>
        </a:p>
      </dgm:t>
    </dgm:pt>
    <dgm:pt modelId="{ADEF3875-9FB8-4238-97F6-9510E64AC506}" type="parTrans" cxnId="{3A48A7DB-12DF-43B8-8768-EDEF8009F519}">
      <dgm:prSet/>
      <dgm:spPr/>
      <dgm:t>
        <a:bodyPr/>
        <a:lstStyle/>
        <a:p>
          <a:endParaRPr lang="fr-FR"/>
        </a:p>
      </dgm:t>
    </dgm:pt>
    <dgm:pt modelId="{39A202D8-9109-40C1-B5A2-BD8032BB99CE}" type="sibTrans" cxnId="{3A48A7DB-12DF-43B8-8768-EDEF8009F519}">
      <dgm:prSet/>
      <dgm:spPr/>
      <dgm:t>
        <a:bodyPr/>
        <a:lstStyle/>
        <a:p>
          <a:endParaRPr lang="fr-FR"/>
        </a:p>
      </dgm:t>
    </dgm:pt>
    <dgm:pt modelId="{43B2ADDE-1B12-4AAF-A556-BC1C32AE97E8}">
      <dgm:prSet phldrT="[Texte]"/>
      <dgm:spPr/>
      <dgm:t>
        <a:bodyPr/>
        <a:lstStyle/>
        <a:p>
          <a:r>
            <a:rPr lang="fr-FR" dirty="0"/>
            <a:t>Conseil d’administration</a:t>
          </a:r>
        </a:p>
      </dgm:t>
    </dgm:pt>
    <dgm:pt modelId="{CE956F7E-CB7E-4AC7-A9AA-80811E3A5843}" type="parTrans" cxnId="{3B52CF0D-D37D-4168-AAEE-4329BE9A3A2D}">
      <dgm:prSet/>
      <dgm:spPr/>
      <dgm:t>
        <a:bodyPr/>
        <a:lstStyle/>
        <a:p>
          <a:endParaRPr lang="fr-FR"/>
        </a:p>
      </dgm:t>
    </dgm:pt>
    <dgm:pt modelId="{CA99C21E-30CC-413E-8951-DA09C2ADE75E}" type="sibTrans" cxnId="{3B52CF0D-D37D-4168-AAEE-4329BE9A3A2D}">
      <dgm:prSet/>
      <dgm:spPr/>
      <dgm:t>
        <a:bodyPr/>
        <a:lstStyle/>
        <a:p>
          <a:endParaRPr lang="fr-FR"/>
        </a:p>
      </dgm:t>
    </dgm:pt>
    <dgm:pt modelId="{C7BD4906-6482-4255-9D0B-F55B6CF28080}" type="pres">
      <dgm:prSet presAssocID="{1F96FE9A-8EA5-4BD0-8261-FB5193F8BECA}" presName="Name0" presStyleCnt="0">
        <dgm:presLayoutVars>
          <dgm:dir/>
          <dgm:animLvl val="lvl"/>
          <dgm:resizeHandles val="exact"/>
        </dgm:presLayoutVars>
      </dgm:prSet>
      <dgm:spPr/>
    </dgm:pt>
    <dgm:pt modelId="{60FF5E83-2C88-4477-A74C-D45E194D2EF4}" type="pres">
      <dgm:prSet presAssocID="{26D56A10-47F3-4D4D-8667-E40BFA2E2982}" presName="compositeNode" presStyleCnt="0">
        <dgm:presLayoutVars>
          <dgm:bulletEnabled val="1"/>
        </dgm:presLayoutVars>
      </dgm:prSet>
      <dgm:spPr/>
    </dgm:pt>
    <dgm:pt modelId="{76BF37E2-5D45-43DE-8BCA-6C9BF87BC03B}" type="pres">
      <dgm:prSet presAssocID="{26D56A10-47F3-4D4D-8667-E40BFA2E2982}" presName="bgRect" presStyleLbl="node1" presStyleIdx="0" presStyleCnt="3"/>
      <dgm:spPr/>
    </dgm:pt>
    <dgm:pt modelId="{42DE8209-B94B-413D-802F-93B5A4D78DD7}" type="pres">
      <dgm:prSet presAssocID="{26D56A10-47F3-4D4D-8667-E40BFA2E2982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15DB774-1979-44CC-8415-51509CC58917}" type="pres">
      <dgm:prSet presAssocID="{26D56A10-47F3-4D4D-8667-E40BFA2E2982}" presName="childNode" presStyleLbl="node1" presStyleIdx="0" presStyleCnt="3">
        <dgm:presLayoutVars>
          <dgm:bulletEnabled val="1"/>
        </dgm:presLayoutVars>
      </dgm:prSet>
      <dgm:spPr/>
    </dgm:pt>
    <dgm:pt modelId="{CF5DB8E6-C0D3-4156-8643-1720DE79B327}" type="pres">
      <dgm:prSet presAssocID="{EA6A8186-DC39-498D-BD4D-E5AA4515209C}" presName="hSp" presStyleCnt="0"/>
      <dgm:spPr/>
    </dgm:pt>
    <dgm:pt modelId="{9D2FB235-03B8-4EF6-B61A-DA7098B45ECA}" type="pres">
      <dgm:prSet presAssocID="{EA6A8186-DC39-498D-BD4D-E5AA4515209C}" presName="vProcSp" presStyleCnt="0"/>
      <dgm:spPr/>
    </dgm:pt>
    <dgm:pt modelId="{10C78196-993C-42D3-99D9-E9A28803C120}" type="pres">
      <dgm:prSet presAssocID="{EA6A8186-DC39-498D-BD4D-E5AA4515209C}" presName="vSp1" presStyleCnt="0"/>
      <dgm:spPr/>
    </dgm:pt>
    <dgm:pt modelId="{8A7C84AF-32CB-4741-A7BB-2839DAF485F9}" type="pres">
      <dgm:prSet presAssocID="{EA6A8186-DC39-498D-BD4D-E5AA4515209C}" presName="simulatedConn" presStyleLbl="solidFgAcc1" presStyleIdx="0" presStyleCnt="2"/>
      <dgm:spPr/>
    </dgm:pt>
    <dgm:pt modelId="{1FDBB30A-12D7-4235-8288-27C448728EEE}" type="pres">
      <dgm:prSet presAssocID="{EA6A8186-DC39-498D-BD4D-E5AA4515209C}" presName="vSp2" presStyleCnt="0"/>
      <dgm:spPr/>
    </dgm:pt>
    <dgm:pt modelId="{1AE26C14-F069-48CE-B47E-61DE009C6E4B}" type="pres">
      <dgm:prSet presAssocID="{EA6A8186-DC39-498D-BD4D-E5AA4515209C}" presName="sibTrans" presStyleCnt="0"/>
      <dgm:spPr/>
    </dgm:pt>
    <dgm:pt modelId="{AAE3806F-B915-4950-ADB9-89654085D5E6}" type="pres">
      <dgm:prSet presAssocID="{80CC1A88-C71F-4B42-96CE-21AFF2E94BCE}" presName="compositeNode" presStyleCnt="0">
        <dgm:presLayoutVars>
          <dgm:bulletEnabled val="1"/>
        </dgm:presLayoutVars>
      </dgm:prSet>
      <dgm:spPr/>
    </dgm:pt>
    <dgm:pt modelId="{BB6BCE9A-F11C-4F55-9738-45301DF3F8E5}" type="pres">
      <dgm:prSet presAssocID="{80CC1A88-C71F-4B42-96CE-21AFF2E94BCE}" presName="bgRect" presStyleLbl="node1" presStyleIdx="1" presStyleCnt="3"/>
      <dgm:spPr/>
    </dgm:pt>
    <dgm:pt modelId="{80F9FD06-9109-41AB-B7B1-588D3CA7A26D}" type="pres">
      <dgm:prSet presAssocID="{80CC1A88-C71F-4B42-96CE-21AFF2E94BC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5AF8357-B410-48B3-B69D-EB283DC5A6C0}" type="pres">
      <dgm:prSet presAssocID="{80CC1A88-C71F-4B42-96CE-21AFF2E94BCE}" presName="childNode" presStyleLbl="node1" presStyleIdx="1" presStyleCnt="3">
        <dgm:presLayoutVars>
          <dgm:bulletEnabled val="1"/>
        </dgm:presLayoutVars>
      </dgm:prSet>
      <dgm:spPr/>
    </dgm:pt>
    <dgm:pt modelId="{93CD4A6D-7C36-4333-8386-AE2DB5D5A3D5}" type="pres">
      <dgm:prSet presAssocID="{1F8915FD-6CEE-49C2-AF26-C7114B09C9A7}" presName="hSp" presStyleCnt="0"/>
      <dgm:spPr/>
    </dgm:pt>
    <dgm:pt modelId="{FA5DFC18-9680-4E60-844C-A471BFA8B2FB}" type="pres">
      <dgm:prSet presAssocID="{1F8915FD-6CEE-49C2-AF26-C7114B09C9A7}" presName="vProcSp" presStyleCnt="0"/>
      <dgm:spPr/>
    </dgm:pt>
    <dgm:pt modelId="{C24E1A42-1B5E-43E0-B64C-31651FB8F590}" type="pres">
      <dgm:prSet presAssocID="{1F8915FD-6CEE-49C2-AF26-C7114B09C9A7}" presName="vSp1" presStyleCnt="0"/>
      <dgm:spPr/>
    </dgm:pt>
    <dgm:pt modelId="{44B9B7C7-2A45-498B-A100-2C2A3BE40015}" type="pres">
      <dgm:prSet presAssocID="{1F8915FD-6CEE-49C2-AF26-C7114B09C9A7}" presName="simulatedConn" presStyleLbl="solidFgAcc1" presStyleIdx="1" presStyleCnt="2"/>
      <dgm:spPr/>
    </dgm:pt>
    <dgm:pt modelId="{C8B655CA-5124-4566-883F-695ABA0A12AC}" type="pres">
      <dgm:prSet presAssocID="{1F8915FD-6CEE-49C2-AF26-C7114B09C9A7}" presName="vSp2" presStyleCnt="0"/>
      <dgm:spPr/>
    </dgm:pt>
    <dgm:pt modelId="{36950DF8-CE33-46B0-9678-2F9C6B8554AF}" type="pres">
      <dgm:prSet presAssocID="{1F8915FD-6CEE-49C2-AF26-C7114B09C9A7}" presName="sibTrans" presStyleCnt="0"/>
      <dgm:spPr/>
    </dgm:pt>
    <dgm:pt modelId="{EC5AE798-4E3F-4998-A656-083B3CE732EC}" type="pres">
      <dgm:prSet presAssocID="{65219E60-4AEA-47D5-A7DC-2250FFFCEEC0}" presName="compositeNode" presStyleCnt="0">
        <dgm:presLayoutVars>
          <dgm:bulletEnabled val="1"/>
        </dgm:presLayoutVars>
      </dgm:prSet>
      <dgm:spPr/>
    </dgm:pt>
    <dgm:pt modelId="{1C32413C-6BFF-42AA-91D7-BCAFEA4AADB2}" type="pres">
      <dgm:prSet presAssocID="{65219E60-4AEA-47D5-A7DC-2250FFFCEEC0}" presName="bgRect" presStyleLbl="node1" presStyleIdx="2" presStyleCnt="3"/>
      <dgm:spPr/>
    </dgm:pt>
    <dgm:pt modelId="{6161A06D-74FD-4C4A-92AC-2271DFAB7F67}" type="pres">
      <dgm:prSet presAssocID="{65219E60-4AEA-47D5-A7DC-2250FFFCEEC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155A743-166D-4459-835D-09846CAFE3F1}" type="pres">
      <dgm:prSet presAssocID="{65219E60-4AEA-47D5-A7DC-2250FFFCEEC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B52CF0D-D37D-4168-AAEE-4329BE9A3A2D}" srcId="{65219E60-4AEA-47D5-A7DC-2250FFFCEEC0}" destId="{43B2ADDE-1B12-4AAF-A556-BC1C32AE97E8}" srcOrd="0" destOrd="0" parTransId="{CE956F7E-CB7E-4AC7-A9AA-80811E3A5843}" sibTransId="{CA99C21E-30CC-413E-8951-DA09C2ADE75E}"/>
    <dgm:cxn modelId="{3FC35C2D-55BA-4E27-B39D-A42B2D6E9CA0}" type="presOf" srcId="{65219E60-4AEA-47D5-A7DC-2250FFFCEEC0}" destId="{6161A06D-74FD-4C4A-92AC-2271DFAB7F67}" srcOrd="1" destOrd="0" presId="urn:microsoft.com/office/officeart/2005/8/layout/hProcess7"/>
    <dgm:cxn modelId="{69D6872D-A2F6-421B-9C80-19FDE5279F12}" type="presOf" srcId="{26D56A10-47F3-4D4D-8667-E40BFA2E2982}" destId="{76BF37E2-5D45-43DE-8BCA-6C9BF87BC03B}" srcOrd="0" destOrd="0" presId="urn:microsoft.com/office/officeart/2005/8/layout/hProcess7"/>
    <dgm:cxn modelId="{C7EE1336-D5EB-49AC-9459-AAF3E33E55DB}" type="presOf" srcId="{B8AFB517-3303-43C7-B115-9EFD757C9B9B}" destId="{A15DB774-1979-44CC-8415-51509CC58917}" srcOrd="0" destOrd="0" presId="urn:microsoft.com/office/officeart/2005/8/layout/hProcess7"/>
    <dgm:cxn modelId="{BB74F938-81DA-4277-A568-3CE8C78FFFCE}" srcId="{1F96FE9A-8EA5-4BD0-8261-FB5193F8BECA}" destId="{80CC1A88-C71F-4B42-96CE-21AFF2E94BCE}" srcOrd="1" destOrd="0" parTransId="{2975376F-4804-49B0-BDF5-D07BB5B96D98}" sibTransId="{1F8915FD-6CEE-49C2-AF26-C7114B09C9A7}"/>
    <dgm:cxn modelId="{C2390139-DBFA-480E-BA11-C23159E74B67}" type="presOf" srcId="{1F96FE9A-8EA5-4BD0-8261-FB5193F8BECA}" destId="{C7BD4906-6482-4255-9D0B-F55B6CF28080}" srcOrd="0" destOrd="0" presId="urn:microsoft.com/office/officeart/2005/8/layout/hProcess7"/>
    <dgm:cxn modelId="{3C585E3D-7918-44E1-BE4C-F9F8759441E0}" type="presOf" srcId="{80CC1A88-C71F-4B42-96CE-21AFF2E94BCE}" destId="{80F9FD06-9109-41AB-B7B1-588D3CA7A26D}" srcOrd="1" destOrd="0" presId="urn:microsoft.com/office/officeart/2005/8/layout/hProcess7"/>
    <dgm:cxn modelId="{C8FAB667-2BB5-4A97-A62C-02B959A0C556}" type="presOf" srcId="{65219E60-4AEA-47D5-A7DC-2250FFFCEEC0}" destId="{1C32413C-6BFF-42AA-91D7-BCAFEA4AADB2}" srcOrd="0" destOrd="0" presId="urn:microsoft.com/office/officeart/2005/8/layout/hProcess7"/>
    <dgm:cxn modelId="{54EFDB69-14DF-4E0C-92E1-CD61378F6200}" type="presOf" srcId="{26D56A10-47F3-4D4D-8667-E40BFA2E2982}" destId="{42DE8209-B94B-413D-802F-93B5A4D78DD7}" srcOrd="1" destOrd="0" presId="urn:microsoft.com/office/officeart/2005/8/layout/hProcess7"/>
    <dgm:cxn modelId="{8C5EB190-1650-455A-A1EE-3144668EAC0E}" srcId="{1F96FE9A-8EA5-4BD0-8261-FB5193F8BECA}" destId="{26D56A10-47F3-4D4D-8667-E40BFA2E2982}" srcOrd="0" destOrd="0" parTransId="{2372ADE3-78E7-4B14-9D16-A89F7028B45B}" sibTransId="{EA6A8186-DC39-498D-BD4D-E5AA4515209C}"/>
    <dgm:cxn modelId="{A366F490-1E42-4505-8E24-FC77E13964B4}" type="presOf" srcId="{9DBDBCAF-491C-49AD-B7E4-C2E33F70005C}" destId="{25AF8357-B410-48B3-B69D-EB283DC5A6C0}" srcOrd="0" destOrd="0" presId="urn:microsoft.com/office/officeart/2005/8/layout/hProcess7"/>
    <dgm:cxn modelId="{BBDA5691-4509-4E10-8A4F-D7D5EB270A69}" type="presOf" srcId="{43B2ADDE-1B12-4AAF-A556-BC1C32AE97E8}" destId="{C155A743-166D-4459-835D-09846CAFE3F1}" srcOrd="0" destOrd="0" presId="urn:microsoft.com/office/officeart/2005/8/layout/hProcess7"/>
    <dgm:cxn modelId="{25E7D4A0-67BA-48AA-A4A3-3B8BAD86EA90}" type="presOf" srcId="{80CC1A88-C71F-4B42-96CE-21AFF2E94BCE}" destId="{BB6BCE9A-F11C-4F55-9738-45301DF3F8E5}" srcOrd="0" destOrd="0" presId="urn:microsoft.com/office/officeart/2005/8/layout/hProcess7"/>
    <dgm:cxn modelId="{3A48A7DB-12DF-43B8-8768-EDEF8009F519}" srcId="{1F96FE9A-8EA5-4BD0-8261-FB5193F8BECA}" destId="{65219E60-4AEA-47D5-A7DC-2250FFFCEEC0}" srcOrd="2" destOrd="0" parTransId="{ADEF3875-9FB8-4238-97F6-9510E64AC506}" sibTransId="{39A202D8-9109-40C1-B5A2-BD8032BB99CE}"/>
    <dgm:cxn modelId="{2C35F9DC-026C-4625-9D41-346BE2FDC0AD}" srcId="{26D56A10-47F3-4D4D-8667-E40BFA2E2982}" destId="{B8AFB517-3303-43C7-B115-9EFD757C9B9B}" srcOrd="0" destOrd="0" parTransId="{D463777A-B6D2-4BC5-B443-380593FF3E12}" sibTransId="{5DD35A96-4502-40D4-9F65-247864EB63B4}"/>
    <dgm:cxn modelId="{B18561EA-0ED1-4A96-B479-413095671ADD}" srcId="{80CC1A88-C71F-4B42-96CE-21AFF2E94BCE}" destId="{9DBDBCAF-491C-49AD-B7E4-C2E33F70005C}" srcOrd="0" destOrd="0" parTransId="{21FE2713-7820-46EE-9BC2-05F511CAA13F}" sibTransId="{4D2D84A8-7A94-4689-972E-95A9509B417E}"/>
    <dgm:cxn modelId="{3E4FB608-EA30-444E-96E2-C6FC9B539DC1}" type="presParOf" srcId="{C7BD4906-6482-4255-9D0B-F55B6CF28080}" destId="{60FF5E83-2C88-4477-A74C-D45E194D2EF4}" srcOrd="0" destOrd="0" presId="urn:microsoft.com/office/officeart/2005/8/layout/hProcess7"/>
    <dgm:cxn modelId="{8E29905A-6042-4495-908B-B96FD060AE3A}" type="presParOf" srcId="{60FF5E83-2C88-4477-A74C-D45E194D2EF4}" destId="{76BF37E2-5D45-43DE-8BCA-6C9BF87BC03B}" srcOrd="0" destOrd="0" presId="urn:microsoft.com/office/officeart/2005/8/layout/hProcess7"/>
    <dgm:cxn modelId="{E18EBF0B-4FA0-4C0C-9C64-9172D6CAA567}" type="presParOf" srcId="{60FF5E83-2C88-4477-A74C-D45E194D2EF4}" destId="{42DE8209-B94B-413D-802F-93B5A4D78DD7}" srcOrd="1" destOrd="0" presId="urn:microsoft.com/office/officeart/2005/8/layout/hProcess7"/>
    <dgm:cxn modelId="{5756A599-7CEA-477A-8D57-763B03D8AA56}" type="presParOf" srcId="{60FF5E83-2C88-4477-A74C-D45E194D2EF4}" destId="{A15DB774-1979-44CC-8415-51509CC58917}" srcOrd="2" destOrd="0" presId="urn:microsoft.com/office/officeart/2005/8/layout/hProcess7"/>
    <dgm:cxn modelId="{CEA1C300-0D12-4B51-8233-7219C31204FB}" type="presParOf" srcId="{C7BD4906-6482-4255-9D0B-F55B6CF28080}" destId="{CF5DB8E6-C0D3-4156-8643-1720DE79B327}" srcOrd="1" destOrd="0" presId="urn:microsoft.com/office/officeart/2005/8/layout/hProcess7"/>
    <dgm:cxn modelId="{0C088EFC-05E0-47DB-8880-420E16EB7C8E}" type="presParOf" srcId="{C7BD4906-6482-4255-9D0B-F55B6CF28080}" destId="{9D2FB235-03B8-4EF6-B61A-DA7098B45ECA}" srcOrd="2" destOrd="0" presId="urn:microsoft.com/office/officeart/2005/8/layout/hProcess7"/>
    <dgm:cxn modelId="{6D968ADC-5E2E-4C65-A19D-8B9C349F6D90}" type="presParOf" srcId="{9D2FB235-03B8-4EF6-B61A-DA7098B45ECA}" destId="{10C78196-993C-42D3-99D9-E9A28803C120}" srcOrd="0" destOrd="0" presId="urn:microsoft.com/office/officeart/2005/8/layout/hProcess7"/>
    <dgm:cxn modelId="{FE332A5C-5C3B-4AAC-8278-58C932255DFF}" type="presParOf" srcId="{9D2FB235-03B8-4EF6-B61A-DA7098B45ECA}" destId="{8A7C84AF-32CB-4741-A7BB-2839DAF485F9}" srcOrd="1" destOrd="0" presId="urn:microsoft.com/office/officeart/2005/8/layout/hProcess7"/>
    <dgm:cxn modelId="{A8645642-7B5F-47AE-83D7-825E765A1700}" type="presParOf" srcId="{9D2FB235-03B8-4EF6-B61A-DA7098B45ECA}" destId="{1FDBB30A-12D7-4235-8288-27C448728EEE}" srcOrd="2" destOrd="0" presId="urn:microsoft.com/office/officeart/2005/8/layout/hProcess7"/>
    <dgm:cxn modelId="{8DBF8B17-05B2-41A5-821E-3BC633BC4842}" type="presParOf" srcId="{C7BD4906-6482-4255-9D0B-F55B6CF28080}" destId="{1AE26C14-F069-48CE-B47E-61DE009C6E4B}" srcOrd="3" destOrd="0" presId="urn:microsoft.com/office/officeart/2005/8/layout/hProcess7"/>
    <dgm:cxn modelId="{510A7E50-3C20-4A00-8271-531F276B9B16}" type="presParOf" srcId="{C7BD4906-6482-4255-9D0B-F55B6CF28080}" destId="{AAE3806F-B915-4950-ADB9-89654085D5E6}" srcOrd="4" destOrd="0" presId="urn:microsoft.com/office/officeart/2005/8/layout/hProcess7"/>
    <dgm:cxn modelId="{C04AF2F9-2B5E-4B1F-8E6E-5184CD559C37}" type="presParOf" srcId="{AAE3806F-B915-4950-ADB9-89654085D5E6}" destId="{BB6BCE9A-F11C-4F55-9738-45301DF3F8E5}" srcOrd="0" destOrd="0" presId="urn:microsoft.com/office/officeart/2005/8/layout/hProcess7"/>
    <dgm:cxn modelId="{D5289C13-0E26-4DEA-9BFA-73105DF9B5B0}" type="presParOf" srcId="{AAE3806F-B915-4950-ADB9-89654085D5E6}" destId="{80F9FD06-9109-41AB-B7B1-588D3CA7A26D}" srcOrd="1" destOrd="0" presId="urn:microsoft.com/office/officeart/2005/8/layout/hProcess7"/>
    <dgm:cxn modelId="{74584A57-93F4-4EBE-81F7-A7AD815DD26D}" type="presParOf" srcId="{AAE3806F-B915-4950-ADB9-89654085D5E6}" destId="{25AF8357-B410-48B3-B69D-EB283DC5A6C0}" srcOrd="2" destOrd="0" presId="urn:microsoft.com/office/officeart/2005/8/layout/hProcess7"/>
    <dgm:cxn modelId="{53E8E839-F296-4D85-BDBF-41885CE5137B}" type="presParOf" srcId="{C7BD4906-6482-4255-9D0B-F55B6CF28080}" destId="{93CD4A6D-7C36-4333-8386-AE2DB5D5A3D5}" srcOrd="5" destOrd="0" presId="urn:microsoft.com/office/officeart/2005/8/layout/hProcess7"/>
    <dgm:cxn modelId="{A5250E99-A1FC-4823-85FF-91020C5EAF8C}" type="presParOf" srcId="{C7BD4906-6482-4255-9D0B-F55B6CF28080}" destId="{FA5DFC18-9680-4E60-844C-A471BFA8B2FB}" srcOrd="6" destOrd="0" presId="urn:microsoft.com/office/officeart/2005/8/layout/hProcess7"/>
    <dgm:cxn modelId="{4BF77A6E-B690-4473-87F4-3745120D4A84}" type="presParOf" srcId="{FA5DFC18-9680-4E60-844C-A471BFA8B2FB}" destId="{C24E1A42-1B5E-43E0-B64C-31651FB8F590}" srcOrd="0" destOrd="0" presId="urn:microsoft.com/office/officeart/2005/8/layout/hProcess7"/>
    <dgm:cxn modelId="{9438E278-04FC-42EB-BF56-7600C61CC821}" type="presParOf" srcId="{FA5DFC18-9680-4E60-844C-A471BFA8B2FB}" destId="{44B9B7C7-2A45-498B-A100-2C2A3BE40015}" srcOrd="1" destOrd="0" presId="urn:microsoft.com/office/officeart/2005/8/layout/hProcess7"/>
    <dgm:cxn modelId="{267CFD9E-3A83-4710-B476-3A8CCF65D35B}" type="presParOf" srcId="{FA5DFC18-9680-4E60-844C-A471BFA8B2FB}" destId="{C8B655CA-5124-4566-883F-695ABA0A12AC}" srcOrd="2" destOrd="0" presId="urn:microsoft.com/office/officeart/2005/8/layout/hProcess7"/>
    <dgm:cxn modelId="{8B019CF9-73B2-4205-9EA5-5D09C42C2882}" type="presParOf" srcId="{C7BD4906-6482-4255-9D0B-F55B6CF28080}" destId="{36950DF8-CE33-46B0-9678-2F9C6B8554AF}" srcOrd="7" destOrd="0" presId="urn:microsoft.com/office/officeart/2005/8/layout/hProcess7"/>
    <dgm:cxn modelId="{6425A14B-E47C-495D-8592-8E35175C7F52}" type="presParOf" srcId="{C7BD4906-6482-4255-9D0B-F55B6CF28080}" destId="{EC5AE798-4E3F-4998-A656-083B3CE732EC}" srcOrd="8" destOrd="0" presId="urn:microsoft.com/office/officeart/2005/8/layout/hProcess7"/>
    <dgm:cxn modelId="{C6C5DC5D-8045-4109-BE59-44EC1FC4E251}" type="presParOf" srcId="{EC5AE798-4E3F-4998-A656-083B3CE732EC}" destId="{1C32413C-6BFF-42AA-91D7-BCAFEA4AADB2}" srcOrd="0" destOrd="0" presId="urn:microsoft.com/office/officeart/2005/8/layout/hProcess7"/>
    <dgm:cxn modelId="{8ED98535-BA8E-4AD3-A2C6-3DF982289BE4}" type="presParOf" srcId="{EC5AE798-4E3F-4998-A656-083B3CE732EC}" destId="{6161A06D-74FD-4C4A-92AC-2271DFAB7F67}" srcOrd="1" destOrd="0" presId="urn:microsoft.com/office/officeart/2005/8/layout/hProcess7"/>
    <dgm:cxn modelId="{8B89E411-AEFA-4730-B4C2-0DF423D1205C}" type="presParOf" srcId="{EC5AE798-4E3F-4998-A656-083B3CE732EC}" destId="{C155A743-166D-4459-835D-09846CAFE3F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F37E2-5D45-43DE-8BCA-6C9BF87BC03B}">
      <dsp:nvSpPr>
        <dsp:cNvPr id="0" name=""/>
        <dsp:cNvSpPr/>
      </dsp:nvSpPr>
      <dsp:spPr>
        <a:xfrm>
          <a:off x="439" y="800260"/>
          <a:ext cx="1889686" cy="226762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CONSULTATIF</a:t>
          </a:r>
        </a:p>
      </dsp:txBody>
      <dsp:txXfrm rot="16200000">
        <a:off x="-740318" y="1541017"/>
        <a:ext cx="1859451" cy="377937"/>
      </dsp:txXfrm>
    </dsp:sp>
    <dsp:sp modelId="{A15DB774-1979-44CC-8415-51509CC58917}">
      <dsp:nvSpPr>
        <dsp:cNvPr id="0" name=""/>
        <dsp:cNvSpPr/>
      </dsp:nvSpPr>
      <dsp:spPr>
        <a:xfrm>
          <a:off x="378376" y="800260"/>
          <a:ext cx="1407816" cy="22676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Conseil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pédagogique</a:t>
          </a:r>
        </a:p>
      </dsp:txBody>
      <dsp:txXfrm>
        <a:off x="378376" y="800260"/>
        <a:ext cx="1407816" cy="2267624"/>
      </dsp:txXfrm>
    </dsp:sp>
    <dsp:sp modelId="{BB6BCE9A-F11C-4F55-9738-45301DF3F8E5}">
      <dsp:nvSpPr>
        <dsp:cNvPr id="0" name=""/>
        <dsp:cNvSpPr/>
      </dsp:nvSpPr>
      <dsp:spPr>
        <a:xfrm>
          <a:off x="1956265" y="800260"/>
          <a:ext cx="1889686" cy="226762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CONSULTATIF</a:t>
          </a:r>
        </a:p>
      </dsp:txBody>
      <dsp:txXfrm rot="16200000">
        <a:off x="1215507" y="1541017"/>
        <a:ext cx="1859451" cy="377937"/>
      </dsp:txXfrm>
    </dsp:sp>
    <dsp:sp modelId="{8A7C84AF-32CB-4741-A7BB-2839DAF485F9}">
      <dsp:nvSpPr>
        <dsp:cNvPr id="0" name=""/>
        <dsp:cNvSpPr/>
      </dsp:nvSpPr>
      <dsp:spPr>
        <a:xfrm rot="5400000">
          <a:off x="1799129" y="2602011"/>
          <a:ext cx="333167" cy="283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F8357-B410-48B3-B69D-EB283DC5A6C0}">
      <dsp:nvSpPr>
        <dsp:cNvPr id="0" name=""/>
        <dsp:cNvSpPr/>
      </dsp:nvSpPr>
      <dsp:spPr>
        <a:xfrm>
          <a:off x="2334202" y="800260"/>
          <a:ext cx="1407816" cy="22676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Commission permanente</a:t>
          </a:r>
        </a:p>
      </dsp:txBody>
      <dsp:txXfrm>
        <a:off x="2334202" y="800260"/>
        <a:ext cx="1407816" cy="2267624"/>
      </dsp:txXfrm>
    </dsp:sp>
    <dsp:sp modelId="{1C32413C-6BFF-42AA-91D7-BCAFEA4AADB2}">
      <dsp:nvSpPr>
        <dsp:cNvPr id="0" name=""/>
        <dsp:cNvSpPr/>
      </dsp:nvSpPr>
      <dsp:spPr>
        <a:xfrm>
          <a:off x="3912090" y="800260"/>
          <a:ext cx="1889686" cy="226762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DECISIONNEL</a:t>
          </a:r>
        </a:p>
      </dsp:txBody>
      <dsp:txXfrm rot="16200000">
        <a:off x="3171333" y="1541017"/>
        <a:ext cx="1859451" cy="377937"/>
      </dsp:txXfrm>
    </dsp:sp>
    <dsp:sp modelId="{44B9B7C7-2A45-498B-A100-2C2A3BE40015}">
      <dsp:nvSpPr>
        <dsp:cNvPr id="0" name=""/>
        <dsp:cNvSpPr/>
      </dsp:nvSpPr>
      <dsp:spPr>
        <a:xfrm rot="5400000">
          <a:off x="3754955" y="2602011"/>
          <a:ext cx="333167" cy="283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5A743-166D-4459-835D-09846CAFE3F1}">
      <dsp:nvSpPr>
        <dsp:cNvPr id="0" name=""/>
        <dsp:cNvSpPr/>
      </dsp:nvSpPr>
      <dsp:spPr>
        <a:xfrm>
          <a:off x="4290028" y="800260"/>
          <a:ext cx="1407816" cy="22676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Conseil d’administration</a:t>
          </a:r>
        </a:p>
      </dsp:txBody>
      <dsp:txXfrm>
        <a:off x="4290028" y="800260"/>
        <a:ext cx="1407816" cy="2267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29h par division, 26h élèves plus 3h “marges”.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Ces heures marges servent à “favoriser le travail en groupes à effectifs réduits et les interventions conjointes de plusieurs enseignants.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Servent aussi pour les enseignements de compléments : latin, grec, langue régionale (1h en 5ème, 2h en 4è et 3è).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Article 7 de l’arrêté du 19 mai 2015.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Dotation en + :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EGPA 64 : 129.5h, ULIS : 24h, Relais : 26h.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Heures statutaires : 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Décret 2014-940, Art.  9.  – Dans les collèges où il n’y a pas de personnels techniques exerçant dans les laboratoires, les maxima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de service des enseignants qui assurent au moins huit heures d’enseignement en sciences de la vie et de la Terre ou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en sciences physiques sont réduits d’une heure.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Plus l’heure de chorale.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Marge de manoeuvre : dotation supplémentaire qui ne dépend d’aucun texte, au bon vouloir du Recteur (en fait de ses services)... qq heures pour mettre de l’huile dans les rouages.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29h par division, 26h élèves plus 3h “marges”.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Ces heures marges servent à “favoriser le travail en groupes à effectifs réduits et les interventions conjointes de plusieurs enseignants.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Servent aussi pour les enseignements de compléments : latin, grec, langue régionale (1h en 5ème, 2h en 4è et 3è).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Article 7 de l’arrêté du 19 mai 2015.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Dotation en + 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EGPA 64 : 129.5h, ULIS : 24h, Relais : 26h.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Heures statutaires : 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Décret 2014-940, Art.  9.  – Dans les collèges où il n’y a pas de personnels techniques exerçant dans les laboratoires, les maxima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 service des enseignants qui assurent au moins huit heures d’enseignement en sciences de la vie et de la Terre ou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 sciences physiques sont réduits d’une heure.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Plus l’heure de chorale.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Marge de manoeuvre : dotation supplémentaire qui ne dépend d’aucun texte, au bon vouloir du Recteur (en fait de ses services)... qq heures pour mettre de l’huile dans les rouages.</a:t>
            </a:r>
          </a:p>
        </p:txBody>
      </p:sp>
    </p:spTree>
    <p:extLst>
      <p:ext uri="{BB962C8B-B14F-4D97-AF65-F5344CB8AC3E}">
        <p14:creationId xmlns:p14="http://schemas.microsoft.com/office/powerpoint/2010/main" val="1518873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A0D77B2-62CF-42C2-9111-BEC875EA4DE4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Sur conseil pédago : les compétences sont larges mais floues… article R421-41-3. Ce n’est donc pas lui qui décide de la répartition.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Discussion du PLF et du budget du MEN en octobre-novembre. PLF voté avant la fin de l’année.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Pour le MEN, plafond d’emploi supplémentaire répartit par mission (les fameux BOP). Pour les postes de profs du second degré : BOP 141.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académique, les moyens sont répartis par la DOS académique, puis par les DOS départementales pour les collèges.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Attention, les postes en plus sont des ETP (équivalent temps plein). Ils peuvent être morcelés en plusieurs morceaux de postes dans l’académie.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 départementales reçoivent une enveloppe d’heures attribuée par le Rectorat aux collèges du département. C’est avec cette enveloppe d’heures que les DHG sont construites.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Forte prise en compte des effectifs pour faire des dotations à la structure (ce qui n’est pas réglementaire…).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DOS, avec la DPE, gère ensuite les conséquences sur les emplois des répartitions de moyens votées dans les CA des EPLE : MCS, CSD ou CSR, BMP…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local, importance du rôle du CE dans le constat des effectifs de rentrée, et dans les prévisions d’effectifs -&gt; remontée d’informations aux services DOS d’un éventuel afflux d’élèves dans le quartier… Existence d’un dialogue de gestion entre CE et DOS.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Répartition des moyens faite par les CA.</a:t>
            </a:r>
          </a:p>
        </p:txBody>
      </p:sp>
    </p:spTree>
    <p:extLst>
      <p:ext uri="{BB962C8B-B14F-4D97-AF65-F5344CB8AC3E}">
        <p14:creationId xmlns:p14="http://schemas.microsoft.com/office/powerpoint/2010/main" val="2402260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Discussion du PLF et du budget du MEN en octobre-novembre. PLF voté avant la fin de l’année.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Pour le MEN, plafond d’emploi supplémentaire répartit par mission (les fameux BOP). Pour les postes de profs du second degré : BOP 141.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académique, les moyens sont répartis par la DOS académique, puis par les DOS départementales pour les collèges.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Attention, les postes en plus sont des ETP (équivalent temps plein). Ils peuvent être morcelés en plusieurs morceaux de postes dans l’académie.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 départementales reçoivent une enveloppe d’heures attribuée par le Rectorat aux collèges du département. C’est avec cette enveloppe d’heures que les DHG sont construites.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Forte prise en compte des effectifs pour faire des dotations à la structure (ce qui n’est pas réglementaire…).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DOS, avec la DPE, gère ensuite les conséquences sur les emplois des répartitions de moyens votées dans les CA des EPLE : MCS, CSD ou CSR, BMP…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local, importance du rôle du CE dans le constat des effectifs de rentrée, et dans les prévisions d’effectifs -&gt; remontée d’informations aux services DOS d’un éventuel afflux d’élèves dans le quartier… Existence d’un dialogue de gestion entre CE et DOS.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Répartition des moyens faite par les CA.</a:t>
            </a:r>
          </a:p>
        </p:txBody>
      </p:sp>
    </p:spTree>
    <p:extLst>
      <p:ext uri="{BB962C8B-B14F-4D97-AF65-F5344CB8AC3E}">
        <p14:creationId xmlns:p14="http://schemas.microsoft.com/office/powerpoint/2010/main" val="783572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Discussion du PLF et du budget du MEN en octobre-novembre. PLF voté avant la fin de l’année.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Pour le MEN, plafond d’emploi supplémentaire répartit par mission (les fameux BOP). Pour les postes de profs du second degré : BOP 141.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académique, les moyens sont répartis par la DOS académique, puis par les DOS départementales pour les collèges.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Attention, les postes en plus sont des ETP (équivalent temps plein). Ils peuvent être morcelés en plusieurs morceaux de postes dans l’académie.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 départementales reçoivent une enveloppe d’heures attribuée par le Rectorat aux collèges du département. C’est avec cette enveloppe d’heures que les DHG sont construites.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Forte prise en compte des effectifs pour faire des dotations à la structure (ce qui n’est pas réglementaire…).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DOS, avec la DPE, gère ensuite les conséquences sur les emplois des répartitions de moyens votées dans les CA des EPLE : MCS, CSD ou CSR, BMP…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local, importance du rôle du CE dans le constat des effectifs de rentrée, et dans les prévisions d’effectifs -&gt; remontée d’informations aux services DOS d’un éventuel afflux d’élèves dans le quartier… Existence d’un dialogue de gestion entre CE et DOS.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Répartition des moyens faite par les CA.</a:t>
            </a:r>
          </a:p>
        </p:txBody>
      </p:sp>
    </p:spTree>
    <p:extLst>
      <p:ext uri="{BB962C8B-B14F-4D97-AF65-F5344CB8AC3E}">
        <p14:creationId xmlns:p14="http://schemas.microsoft.com/office/powerpoint/2010/main" val="83756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28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99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206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11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du PLF et du budget du MEN en octobre-novembre. PLF voté avant la fin de l’année.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Pour le MEN, plafond d’emploi supplémentaire répartit par mission (les fameux BOP). Pour les postes de profs du second degré : BOP 141.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Au niveau académique, les moyens sont répartis par la DOS académique, puis par les DOS départementales pour les collèges.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Attention, les postes en plus sont des ETP (équivalent temps plein). Ils peuvent être morcelés en plusieurs morceaux de postes dans l’académie.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Les DOS départementales reçoivent une enveloppe d’heures attribuée par le Rectorat aux collèges du département. C’est avec cette enveloppe d’heures que les DHG sont construites.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Forte prise en compte des effectifs pour faire des dotations à la structure (ce qui n’est pas réglementaire…).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Les DOS, avec la DPE, gère ensuite les conséquences sur les emplois des répartitions de moyens votées dans les CA des EPLE : MCS, CSD ou CSR, BMP…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Au niveau local, importance du rôle du CE dans le constat des effectifs de rentrée, et dans les prévisions d’effectifs -&gt; remontée d’informations aux services DOS d’un éventuel afflux d’élèves dans le quartier… Existence d’un dialogue de gestion entre CE et DOS.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Répartition des moyens faite par les CA.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Discussion du PLF et du budget du MEN en octobre-novembre. PLF voté avant la fin de l’année.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Pour le MEN, plafond d’emploi supplémentaire répartit par mission (les fameux BOP). Pour les postes de profs du second degré : BOP 141.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académique, les moyens sont répartis par la DOS académique, puis par les DOS départementales pour les collèges.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Attention, les postes en plus sont des ETP (équivalent temps plein). Ils peuvent être morcelés en plusieurs morceaux de postes dans l’académie.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 départementales reçoivent une enveloppe d’heures attribuée par le Rectorat aux collèges du département. C’est avec cette enveloppe d’heures que les DHG sont construites.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Forte prise en compte des effectifs pour faire des dotations à la structure (ce qui n’est pas réglementaire…).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DOS, avec la DPE, gère ensuite les conséquences sur les emplois des répartitions de moyens votées dans les CA des EPLE : MCS, CSD ou CSR, BMP…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local, importance du rôle du CE dans le constat des effectifs de rentrée, et dans les prévisions d’effectifs -&gt; remontée d’informations aux services DOS d’un éventuel afflux d’élèves dans le quartier… Existence d’un dialogue de gestion entre CE et DOS.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Répartition des moyens faite par les CA.</a:t>
            </a:r>
          </a:p>
        </p:txBody>
      </p:sp>
    </p:spTree>
    <p:extLst>
      <p:ext uri="{BB962C8B-B14F-4D97-AF65-F5344CB8AC3E}">
        <p14:creationId xmlns:p14="http://schemas.microsoft.com/office/powerpoint/2010/main" val="155513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Discussion du PLF et du budget du MEN en octobre-novembre. PLF voté avant la fin de l’année.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Pour le MEN, plafond d’emploi supplémentaire répartit par mission (les fameux BOP). Pour les postes de profs du second degré : BOP 141.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académique, les moyens sont répartis par la DOS académique, puis par les DOS départementales pour les collèges.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Attention, les postes en plus sont des ETP (équivalent temps plein). Ils peuvent être morcelés en plusieurs morceaux de postes dans l’académie.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 départementales reçoivent une enveloppe d’heures attribuée par le Rectorat aux collèges du département. C’est avec cette enveloppe d’heures que les DHG sont construites.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Forte prise en compte des effectifs pour faire des dotations à la structure (ce qui n’est pas réglementaire…).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DOS, avec la DPE, gère ensuite les conséquences sur les emplois des répartitions de moyens votées dans les CA des EPLE : MCS, CSD ou CSR, BMP…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local, importance du rôle du CE dans le constat des effectifs de rentrée, et dans les prévisions d’effectifs -&gt; remontée d’informations aux services DOS d’un éventuel afflux d’élèves dans le quartier… Existence d’un dialogue de gestion entre CE et DOS.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Répartition des moyens faite par les CA.</a:t>
            </a:r>
          </a:p>
        </p:txBody>
      </p:sp>
    </p:spTree>
    <p:extLst>
      <p:ext uri="{BB962C8B-B14F-4D97-AF65-F5344CB8AC3E}">
        <p14:creationId xmlns:p14="http://schemas.microsoft.com/office/powerpoint/2010/main" val="101900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Discussion du PLF et du budget du MEN en octobre-novembre. PLF voté avant la fin de l’année.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Pour le MEN, plafond d’emploi supplémentaire répartit par mission (les fameux BOP). Pour les postes de profs du second degré : BOP 141.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académique, les moyens sont répartis par la DOS académique, puis par les DOS départementales pour les collèges.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Attention, les postes en plus sont des ETP (équivalent temps plein). Ils peuvent être morcelés en plusieurs morceaux de postes dans l’académie.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 départementales reçoivent une enveloppe d’heures attribuée par le Rectorat aux collèges du département. C’est avec cette enveloppe d’heures que les DHG sont construites.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Forte prise en compte des effectifs pour faire des dotations à la structure (ce qui n’est pas réglementaire…).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DOS, avec la DPE, gère ensuite les conséquences sur les emplois des répartitions de moyens votées dans les CA des EPLE : MCS, CSD ou CSR, BMP…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local, importance du rôle du CE dans le constat des effectifs de rentrée, et dans les prévisions d’effectifs -&gt; remontée d’informations aux services DOS d’un éventuel afflux d’élèves dans le quartier… Existence d’un dialogue de gestion entre CE et DOS.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Répartition des moyens faite par les CA.</a:t>
            </a:r>
          </a:p>
        </p:txBody>
      </p:sp>
    </p:spTree>
    <p:extLst>
      <p:ext uri="{BB962C8B-B14F-4D97-AF65-F5344CB8AC3E}">
        <p14:creationId xmlns:p14="http://schemas.microsoft.com/office/powerpoint/2010/main" val="318814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Moyenne HSA pour 2016-2017 : 5.8%.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Discussion du PLF et du budget du MEN en octobre-novembre. PLF voté avant la fin de l’année.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Pour le MEN, plafond d’emploi supplémentaire répartit par mission (les fameux BOP). Pour les postes de profs du second degré : BOP 141.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académique, les moyens sont répartis par la DOS académique, puis par les DOS départementales pour les collèges.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Attention, les postes en plus sont des ETP (équivalent temps plein). Ils peuvent être morcelés en plusieurs morceaux de postes dans l’académie.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 départementales reçoivent une enveloppe d’heures attribuée par le Rectorat aux collèges du département. C’est avec cette enveloppe d’heures que les DHG sont construites.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Forte prise en compte des effectifs pour faire des dotations à la structure (ce qui n’est pas réglementaire…).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Les DOS, avec la DPE, gère ensuite les conséquences sur les emplois des répartitions de moyens votées dans les CA des EPLE : MCS, CSD ou CSR, BMP…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Au niveau local, importance du rôle du CE dans le constat des effectifs de rentrée, et dans les prévisions d’effectifs -&gt; remontée d’informations aux services DOS d’un éventuel afflux d’élèves dans le quartier… Existence d’un dialogue de gestion entre CE et DOS.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Répartition des moyens faite par les CA.</a:t>
            </a:r>
          </a:p>
        </p:txBody>
      </p:sp>
    </p:spTree>
    <p:extLst>
      <p:ext uri="{BB962C8B-B14F-4D97-AF65-F5344CB8AC3E}">
        <p14:creationId xmlns:p14="http://schemas.microsoft.com/office/powerpoint/2010/main" val="214971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Im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2600"/>
            </a:lvl1pPr>
            <a:lvl2pPr lvl="1" algn="ctr" rtl="0">
              <a:spcBef>
                <a:spcPts val="0"/>
              </a:spcBef>
              <a:buSzPct val="100000"/>
              <a:defRPr sz="2600"/>
            </a:lvl2pPr>
            <a:lvl3pPr lvl="2" algn="ctr" rtl="0">
              <a:spcBef>
                <a:spcPts val="0"/>
              </a:spcBef>
              <a:buSzPct val="100000"/>
              <a:defRPr sz="2600"/>
            </a:lvl3pPr>
            <a:lvl4pPr lvl="3" algn="ctr" rtl="0">
              <a:spcBef>
                <a:spcPts val="0"/>
              </a:spcBef>
              <a:buSzPct val="100000"/>
              <a:defRPr sz="2600"/>
            </a:lvl4pPr>
            <a:lvl5pPr lvl="4" algn="ctr" rtl="0">
              <a:spcBef>
                <a:spcPts val="0"/>
              </a:spcBef>
              <a:buSzPct val="100000"/>
              <a:defRPr sz="2600"/>
            </a:lvl5pPr>
            <a:lvl6pPr lvl="5" algn="ctr" rtl="0">
              <a:spcBef>
                <a:spcPts val="0"/>
              </a:spcBef>
              <a:buSzPct val="100000"/>
              <a:defRPr sz="2600"/>
            </a:lvl6pPr>
            <a:lvl7pPr lvl="6" algn="ctr" rtl="0">
              <a:spcBef>
                <a:spcPts val="0"/>
              </a:spcBef>
              <a:buSzPct val="100000"/>
              <a:defRPr sz="2600"/>
            </a:lvl7pPr>
            <a:lvl8pPr lvl="7" algn="ctr" rtl="0">
              <a:spcBef>
                <a:spcPts val="0"/>
              </a:spcBef>
              <a:buSzPct val="100000"/>
              <a:defRPr sz="2600"/>
            </a:lvl8pPr>
            <a:lvl9pPr lvl="8" algn="ctr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3593400" y="93376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76724" y="1459650"/>
            <a:ext cx="3393599" cy="275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576875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604425" y="3720500"/>
            <a:ext cx="5935200" cy="51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None/>
              <a:defRPr sz="1800">
                <a:solidFill>
                  <a:srgbClr val="2A95B7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pic>
        <p:nvPicPr>
          <p:cNvPr id="8" name="Shape 8" descr="logo SNES ROUEN 1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7150" y="3964000"/>
            <a:ext cx="1388700" cy="926400"/>
          </a:xfrm>
          <a:prstGeom prst="ellipse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on.snes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s3lyo@snes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3lyo@snes.edu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2ain@lyon.snes.edu" TargetMode="External"/><Relationship Id="rId5" Type="http://schemas.openxmlformats.org/officeDocument/2006/relationships/hyperlink" Target="mailto:s2loire@lyon.snes.edu" TargetMode="External"/><Relationship Id="rId4" Type="http://schemas.openxmlformats.org/officeDocument/2006/relationships/hyperlink" Target="mailto:s2rhone@lyon.snes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179831" y="892734"/>
            <a:ext cx="6794588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Stage CA-DHG</a:t>
            </a:r>
            <a:br>
              <a:rPr lang="en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800" dirty="0">
                <a:latin typeface="Arial" panose="020B0604020202020204" pitchFamily="34" charset="0"/>
                <a:cs typeface="Arial" panose="020B0604020202020204" pitchFamily="34" charset="0"/>
              </a:rPr>
              <a:t>Jeudi 28 janvier 2021</a:t>
            </a:r>
          </a:p>
        </p:txBody>
      </p:sp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A90E008D-A684-4D0E-8542-C3A28018F899}"/>
              </a:ext>
            </a:extLst>
          </p:cNvPr>
          <p:cNvSpPr txBox="1">
            <a:spLocks/>
          </p:cNvSpPr>
          <p:nvPr/>
        </p:nvSpPr>
        <p:spPr>
          <a:xfrm>
            <a:off x="1179831" y="2778756"/>
            <a:ext cx="12319214" cy="624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www.lyon.snes.edu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algn="l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s3lyo@snes.edu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	                               </a:t>
            </a:r>
          </a:p>
          <a:p>
            <a:pPr algn="l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facebook.com/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SNESLyon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l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twitter.com/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SNESLyon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0866C3-3131-4008-A376-371B648FA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59" y="2458840"/>
            <a:ext cx="1556083" cy="15560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0416EE2-FD0F-48A5-9AA3-A54CC66911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1569" y="557004"/>
            <a:ext cx="7618492" cy="1208842"/>
          </a:xfrm>
        </p:spPr>
        <p:txBody>
          <a:bodyPr/>
          <a:lstStyle/>
          <a:p>
            <a:pPr algn="ctr" eaLnBrk="1" hangingPunct="1"/>
            <a:r>
              <a:rPr lang="fr-FR" altLang="fr-FR" sz="2100" dirty="0">
                <a:solidFill>
                  <a:schemeClr val="accent1"/>
                </a:solidFill>
              </a:rPr>
              <a:t>AJUSTEMENTS DES BESOINS ET DES SUPPORTS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331C811-F235-41F0-BD35-3565712F2E4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54943" y="981670"/>
            <a:ext cx="3165872" cy="318016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fr-FR" altLang="fr-FR" sz="1350" dirty="0">
                <a:latin typeface="Calibri" panose="020F0502020204030204" pitchFamily="34" charset="0"/>
              </a:rPr>
              <a:t>Si BESOINS &gt; SUPPORTS</a:t>
            </a:r>
          </a:p>
          <a:p>
            <a:pPr eaLnBrk="1" hangingPunct="1"/>
            <a:endParaRPr lang="fr-FR" altLang="fr-FR" sz="1350" dirty="0">
              <a:latin typeface="Calibri" panose="020F0502020204030204" pitchFamily="34" charset="0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D3D74AC-B100-4946-99DF-BF40B71FC63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75597" y="985422"/>
            <a:ext cx="3186113" cy="3295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200" dirty="0"/>
              <a:t>Si BESOINS &lt; SUPPORTS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200" dirty="0"/>
          </a:p>
        </p:txBody>
      </p:sp>
      <p:sp>
        <p:nvSpPr>
          <p:cNvPr id="36869" name="AutoShape 6">
            <a:extLst>
              <a:ext uri="{FF2B5EF4-FFF2-40B4-BE49-F238E27FC236}">
                <a16:creationId xmlns:a16="http://schemas.microsoft.com/office/drawing/2014/main" id="{E4A16751-20C1-4BEE-B95E-9A92108A3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218" y="1548169"/>
            <a:ext cx="1322832" cy="53048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000" b="1" dirty="0"/>
              <a:t>SUPPRESSION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000" b="1" dirty="0"/>
              <a:t>POSTE (S)</a:t>
            </a:r>
          </a:p>
        </p:txBody>
      </p:sp>
      <p:sp>
        <p:nvSpPr>
          <p:cNvPr id="36870" name="AutoShape 7">
            <a:extLst>
              <a:ext uri="{FF2B5EF4-FFF2-40B4-BE49-F238E27FC236}">
                <a16:creationId xmlns:a16="http://schemas.microsoft.com/office/drawing/2014/main" id="{870F60B9-DA66-4B49-9BBB-48C25EEEB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736" y="1546546"/>
            <a:ext cx="1639490" cy="4572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800" b="1" dirty="0"/>
              <a:t>CSD</a:t>
            </a:r>
          </a:p>
        </p:txBody>
      </p:sp>
      <p:sp>
        <p:nvSpPr>
          <p:cNvPr id="36871" name="Text Box 15">
            <a:extLst>
              <a:ext uri="{FF2B5EF4-FFF2-40B4-BE49-F238E27FC236}">
                <a16:creationId xmlns:a16="http://schemas.microsoft.com/office/drawing/2014/main" id="{A2DA48A6-9509-472A-96A7-F6727E223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2356248"/>
            <a:ext cx="2322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200"/>
          </a:p>
        </p:txBody>
      </p:sp>
      <p:sp>
        <p:nvSpPr>
          <p:cNvPr id="36872" name="AutoShape 17">
            <a:extLst>
              <a:ext uri="{FF2B5EF4-FFF2-40B4-BE49-F238E27FC236}">
                <a16:creationId xmlns:a16="http://schemas.microsoft.com/office/drawing/2014/main" id="{21012D7E-3024-4294-AB35-F6E02877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271" y="3112294"/>
            <a:ext cx="1140615" cy="74525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Mesure 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définitive</a:t>
            </a:r>
          </a:p>
        </p:txBody>
      </p:sp>
      <p:sp>
        <p:nvSpPr>
          <p:cNvPr id="36873" name="AutoShape 18">
            <a:extLst>
              <a:ext uri="{FF2B5EF4-FFF2-40B4-BE49-F238E27FC236}">
                <a16:creationId xmlns:a16="http://schemas.microsoft.com/office/drawing/2014/main" id="{D830A0E0-F946-424C-8767-FC4A5F4D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477" y="3314634"/>
            <a:ext cx="1603772" cy="702469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Support 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Provisoire</a:t>
            </a:r>
          </a:p>
        </p:txBody>
      </p:sp>
      <p:sp>
        <p:nvSpPr>
          <p:cNvPr id="36875" name="AutoShape 22">
            <a:extLst>
              <a:ext uri="{FF2B5EF4-FFF2-40B4-BE49-F238E27FC236}">
                <a16:creationId xmlns:a16="http://schemas.microsoft.com/office/drawing/2014/main" id="{A6478D7E-1045-43A5-B6A4-7AA78AD65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794" y="2168128"/>
            <a:ext cx="1433376" cy="80843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b="1" dirty="0"/>
              <a:t>MCS,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b="1" dirty="0"/>
              <a:t>départ 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b="1" dirty="0"/>
              <a:t>en retraite…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750" dirty="0"/>
          </a:p>
        </p:txBody>
      </p:sp>
      <p:sp>
        <p:nvSpPr>
          <p:cNvPr id="36876" name="AutoShape 23">
            <a:extLst>
              <a:ext uri="{FF2B5EF4-FFF2-40B4-BE49-F238E27FC236}">
                <a16:creationId xmlns:a16="http://schemas.microsoft.com/office/drawing/2014/main" id="{B298F94A-1418-4E01-A874-B7FD3C62F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954" y="2140668"/>
            <a:ext cx="1732931" cy="105252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200"/>
          </a:p>
        </p:txBody>
      </p:sp>
      <p:sp>
        <p:nvSpPr>
          <p:cNvPr id="36877" name="Text Box 26">
            <a:extLst>
              <a:ext uri="{FF2B5EF4-FFF2-40B4-BE49-F238E27FC236}">
                <a16:creationId xmlns:a16="http://schemas.microsoft.com/office/drawing/2014/main" id="{159FCC30-BA8D-4C2E-B4A4-8440BBAAE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487" y="2168128"/>
            <a:ext cx="149661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050" b="1" dirty="0"/>
              <a:t>Un titulaire sur poste fixe dans l’établissement ira </a:t>
            </a:r>
          </a:p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050" b="1" dirty="0"/>
              <a:t>compléter son service dans un autre établissement.</a:t>
            </a:r>
          </a:p>
        </p:txBody>
      </p:sp>
      <p:sp>
        <p:nvSpPr>
          <p:cNvPr id="36878" name="AutoShape 29">
            <a:extLst>
              <a:ext uri="{FF2B5EF4-FFF2-40B4-BE49-F238E27FC236}">
                <a16:creationId xmlns:a16="http://schemas.microsoft.com/office/drawing/2014/main" id="{49255372-702D-4BA1-AAC8-EDB26A21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802" y="1506483"/>
            <a:ext cx="1516856" cy="57217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050" b="1" dirty="0"/>
              <a:t>CREATION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050" b="1" dirty="0"/>
              <a:t>POSTE (S</a:t>
            </a:r>
            <a:r>
              <a:rPr lang="fr-FR" altLang="fr-FR" sz="1050" dirty="0"/>
              <a:t>)</a:t>
            </a:r>
            <a:endParaRPr lang="fr-FR" altLang="fr-FR" sz="675" dirty="0"/>
          </a:p>
        </p:txBody>
      </p:sp>
      <p:sp>
        <p:nvSpPr>
          <p:cNvPr id="36879" name="AutoShape 30">
            <a:extLst>
              <a:ext uri="{FF2B5EF4-FFF2-40B4-BE49-F238E27FC236}">
                <a16:creationId xmlns:a16="http://schemas.microsoft.com/office/drawing/2014/main" id="{E7950E39-3CEA-4ECE-BA34-B99970855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454" y="1530102"/>
            <a:ext cx="1516856" cy="4572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200" b="1" dirty="0"/>
              <a:t>Demande d’un BMP</a:t>
            </a:r>
          </a:p>
        </p:txBody>
      </p:sp>
      <p:sp>
        <p:nvSpPr>
          <p:cNvPr id="36880" name="AutoShape 32">
            <a:extLst>
              <a:ext uri="{FF2B5EF4-FFF2-40B4-BE49-F238E27FC236}">
                <a16:creationId xmlns:a16="http://schemas.microsoft.com/office/drawing/2014/main" id="{149E7579-966F-400F-86F5-27C640737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064" y="2216857"/>
            <a:ext cx="1448018" cy="638619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200" b="1" dirty="0"/>
              <a:t>Poste(s)  fixe(s)</a:t>
            </a:r>
          </a:p>
        </p:txBody>
      </p:sp>
      <p:sp>
        <p:nvSpPr>
          <p:cNvPr id="36881" name="AutoShape 34">
            <a:extLst>
              <a:ext uri="{FF2B5EF4-FFF2-40B4-BE49-F238E27FC236}">
                <a16:creationId xmlns:a16="http://schemas.microsoft.com/office/drawing/2014/main" id="{B96313B1-E55A-4B65-90DA-7AAEC06BB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290" y="3066043"/>
            <a:ext cx="1407368" cy="74872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200"/>
          </a:p>
        </p:txBody>
      </p:sp>
      <p:sp>
        <p:nvSpPr>
          <p:cNvPr id="36882" name="AutoShape 35">
            <a:extLst>
              <a:ext uri="{FF2B5EF4-FFF2-40B4-BE49-F238E27FC236}">
                <a16:creationId xmlns:a16="http://schemas.microsoft.com/office/drawing/2014/main" id="{2B7B9F6D-680A-458C-B4C6-4FC3D48C0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3112294"/>
            <a:ext cx="1521619" cy="702469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Support 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Provisoire</a:t>
            </a:r>
          </a:p>
        </p:txBody>
      </p:sp>
      <p:sp>
        <p:nvSpPr>
          <p:cNvPr id="36883" name="AutoShape 36">
            <a:extLst>
              <a:ext uri="{FF2B5EF4-FFF2-40B4-BE49-F238E27FC236}">
                <a16:creationId xmlns:a16="http://schemas.microsoft.com/office/drawing/2014/main" id="{86725F99-6AA7-4417-A406-989EB99E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644" y="2168128"/>
            <a:ext cx="1512094" cy="702469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200"/>
          </a:p>
        </p:txBody>
      </p:sp>
      <p:sp>
        <p:nvSpPr>
          <p:cNvPr id="36884" name="Text Box 37">
            <a:extLst>
              <a:ext uri="{FF2B5EF4-FFF2-40B4-BE49-F238E27FC236}">
                <a16:creationId xmlns:a16="http://schemas.microsoft.com/office/drawing/2014/main" id="{A3889A8E-FD9D-4714-A78A-7C255056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561" y="2353262"/>
            <a:ext cx="1458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b="1" dirty="0"/>
              <a:t>CSR ou TZR ou contractuel</a:t>
            </a:r>
          </a:p>
        </p:txBody>
      </p:sp>
      <p:sp>
        <p:nvSpPr>
          <p:cNvPr id="36885" name="Text Box 38">
            <a:extLst>
              <a:ext uri="{FF2B5EF4-FFF2-40B4-BE49-F238E27FC236}">
                <a16:creationId xmlns:a16="http://schemas.microsoft.com/office/drawing/2014/main" id="{465E3BEA-9FBC-4C8B-BB0C-ED82311AD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40" y="3069184"/>
            <a:ext cx="1425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Mesure</a:t>
            </a:r>
          </a:p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Définitive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61550" y="68712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La Dotation Horaire Globale </a:t>
            </a:r>
            <a:r>
              <a:rPr lang="fr-FR" dirty="0"/>
              <a:t>en collège</a:t>
            </a:r>
            <a:r>
              <a:rPr lang="en" dirty="0"/>
              <a:t>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08823" y="1286397"/>
            <a:ext cx="7020900" cy="25707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29 heures par division </a:t>
            </a:r>
            <a:r>
              <a:rPr lang="fr-FR" dirty="0"/>
              <a:t>en collège (26h + 3h)</a:t>
            </a:r>
            <a:r>
              <a:rPr lang="en" dirty="0"/>
              <a:t>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Des dotations en + pour les dispositifs intégrés : </a:t>
            </a:r>
            <a:r>
              <a:rPr lang="fr-FR" dirty="0"/>
              <a:t>S</a:t>
            </a:r>
            <a:r>
              <a:rPr lang="en" dirty="0"/>
              <a:t>EGPA, ULIS, </a:t>
            </a:r>
            <a:r>
              <a:rPr lang="fr-FR" dirty="0"/>
              <a:t>UPE2A, classes relais</a:t>
            </a:r>
            <a:r>
              <a:rPr lang="en" dirty="0"/>
              <a:t> ...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Des heures statutaires.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Une “marge de manoeuvre”: </a:t>
            </a:r>
            <a:r>
              <a:rPr lang="fr-FR" dirty="0"/>
              <a:t>l’APM ou la prise en compte du label REP/REP +</a:t>
            </a:r>
            <a:r>
              <a:rPr lang="en" dirty="0"/>
              <a:t>, selon les départements.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61550" y="68712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La Dotation Horaire Globale </a:t>
            </a:r>
            <a:r>
              <a:rPr lang="fr-FR" dirty="0"/>
              <a:t>en lycée</a:t>
            </a:r>
            <a:r>
              <a:rPr lang="e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89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385730" y="897480"/>
            <a:ext cx="6264000" cy="40902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fr-FR" sz="4500" b="1" spc="-1" dirty="0">
                <a:solidFill>
                  <a:srgbClr val="7030A0"/>
                </a:solidFill>
                <a:latin typeface="Calibri"/>
              </a:rPr>
              <a:t>LA SECONDE</a:t>
            </a:r>
            <a:endParaRPr lang="fr-FR" sz="33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3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3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3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116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9"/>
          <p:cNvPicPr/>
          <p:nvPr/>
        </p:nvPicPr>
        <p:blipFill>
          <a:blip r:embed="rId2"/>
          <a:srcRect t="10607"/>
          <a:stretch/>
        </p:blipFill>
        <p:spPr>
          <a:xfrm>
            <a:off x="1331730" y="1345950"/>
            <a:ext cx="6508890" cy="241326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1263555" y="655290"/>
            <a:ext cx="6292890" cy="615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2100" spc="-1" dirty="0">
                <a:latin typeface="Calibri"/>
                <a:ea typeface="DejaVu Sans"/>
              </a:rPr>
              <a:t>1. </a:t>
            </a:r>
            <a:r>
              <a:rPr lang="fr-FR" sz="2100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Enseignements communs en seconde</a:t>
            </a: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500" spc="-1" dirty="0">
                <a:latin typeface="Calibri"/>
                <a:ea typeface="DejaVu Sans"/>
              </a:rPr>
              <a:t>(</a:t>
            </a:r>
            <a:r>
              <a:rPr lang="fr-FR" sz="1500" i="1" spc="-1" dirty="0">
                <a:latin typeface="Calibri"/>
                <a:ea typeface="DejaVu Sans"/>
              </a:rPr>
              <a:t>horaires  hebdomadaires élèves)</a:t>
            </a:r>
            <a:endParaRPr lang="fr-FR" sz="1500" spc="-1" dirty="0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410000" y="1761750"/>
            <a:ext cx="647190" cy="26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7152930" y="3165750"/>
            <a:ext cx="647190" cy="26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6624270" y="3165750"/>
            <a:ext cx="1375920" cy="272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latin typeface="Calibri"/>
                <a:ea typeface="DejaVu Sans"/>
              </a:rPr>
              <a:t>18 h annualisées</a:t>
            </a:r>
            <a:endParaRPr lang="fr-FR" sz="1350" spc="-1">
              <a:latin typeface="Arial"/>
            </a:endParaRPr>
          </a:p>
        </p:txBody>
      </p:sp>
      <p:pic>
        <p:nvPicPr>
          <p:cNvPr id="51" name="Picture 9"/>
          <p:cNvPicPr/>
          <p:nvPr/>
        </p:nvPicPr>
        <p:blipFill>
          <a:blip r:embed="rId2"/>
          <a:srcRect l="89016" t="36873" b="56175"/>
          <a:stretch/>
        </p:blipFill>
        <p:spPr>
          <a:xfrm>
            <a:off x="7118370" y="3442770"/>
            <a:ext cx="716850" cy="187920"/>
          </a:xfrm>
          <a:prstGeom prst="rect">
            <a:avLst/>
          </a:prstGeom>
          <a:ln>
            <a:noFill/>
          </a:ln>
        </p:spPr>
      </p:pic>
      <p:sp>
        <p:nvSpPr>
          <p:cNvPr id="52" name="CustomShape 5"/>
          <p:cNvSpPr/>
          <p:nvPr/>
        </p:nvSpPr>
        <p:spPr>
          <a:xfrm>
            <a:off x="3059730" y="3401730"/>
            <a:ext cx="1943460" cy="272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latin typeface="Calibri"/>
                <a:ea typeface="DejaVu Sans"/>
              </a:rPr>
              <a:t> et technologie</a:t>
            </a:r>
            <a:endParaRPr lang="fr-FR" sz="1350" spc="-1">
              <a:latin typeface="Arial"/>
            </a:endParaRPr>
          </a:p>
        </p:txBody>
      </p:sp>
      <p:sp>
        <p:nvSpPr>
          <p:cNvPr id="53" name="CustomShape 6"/>
          <p:cNvSpPr/>
          <p:nvPr/>
        </p:nvSpPr>
        <p:spPr>
          <a:xfrm>
            <a:off x="6786270" y="3442770"/>
            <a:ext cx="331290" cy="370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7"/>
          <p:cNvSpPr/>
          <p:nvPr/>
        </p:nvSpPr>
        <p:spPr>
          <a:xfrm>
            <a:off x="7145100" y="3638520"/>
            <a:ext cx="331290" cy="370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11"/>
          <p:cNvPicPr/>
          <p:nvPr/>
        </p:nvPicPr>
        <p:blipFill>
          <a:blip r:embed="rId3"/>
          <a:stretch/>
        </p:blipFill>
        <p:spPr>
          <a:xfrm>
            <a:off x="5190030" y="3149280"/>
            <a:ext cx="852930" cy="1057860"/>
          </a:xfrm>
          <a:prstGeom prst="rect">
            <a:avLst/>
          </a:prstGeom>
          <a:ln>
            <a:noFill/>
          </a:ln>
        </p:spPr>
      </p:pic>
      <p:sp>
        <p:nvSpPr>
          <p:cNvPr id="56" name="CustomShape 8"/>
          <p:cNvSpPr/>
          <p:nvPr/>
        </p:nvSpPr>
        <p:spPr>
          <a:xfrm>
            <a:off x="5976270" y="3149280"/>
            <a:ext cx="750600" cy="34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b="1" spc="-1">
                <a:solidFill>
                  <a:srgbClr val="FF0000"/>
                </a:solidFill>
                <a:latin typeface="Calibri"/>
                <a:ea typeface="DejaVu Sans"/>
              </a:rPr>
              <a:t>risque</a:t>
            </a:r>
            <a:endParaRPr lang="fr-FR" sz="1800" spc="-1">
              <a:latin typeface="Arial"/>
            </a:endParaRPr>
          </a:p>
        </p:txBody>
      </p:sp>
      <p:sp>
        <p:nvSpPr>
          <p:cNvPr id="57" name="CustomShape 9"/>
          <p:cNvSpPr/>
          <p:nvPr/>
        </p:nvSpPr>
        <p:spPr>
          <a:xfrm>
            <a:off x="2627730" y="3731940"/>
            <a:ext cx="1957770" cy="34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b="1" spc="-1">
                <a:solidFill>
                  <a:srgbClr val="FF0000"/>
                </a:solidFill>
                <a:latin typeface="Calibri"/>
                <a:ea typeface="DejaVu Sans"/>
              </a:rPr>
              <a:t>quel enseignant ?</a:t>
            </a:r>
            <a:endParaRPr lang="fr-FR" sz="1800" spc="-1">
              <a:latin typeface="Arial"/>
            </a:endParaRPr>
          </a:p>
        </p:txBody>
      </p:sp>
      <p:sp>
        <p:nvSpPr>
          <p:cNvPr id="58" name="Line 10"/>
          <p:cNvSpPr/>
          <p:nvPr/>
        </p:nvSpPr>
        <p:spPr>
          <a:xfrm>
            <a:off x="6727410" y="3401730"/>
            <a:ext cx="1113750" cy="27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Line 11"/>
          <p:cNvSpPr/>
          <p:nvPr/>
        </p:nvSpPr>
        <p:spPr>
          <a:xfrm>
            <a:off x="1439460" y="3662820"/>
            <a:ext cx="2700270" cy="27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0" name="Picture 11"/>
          <p:cNvPicPr/>
          <p:nvPr/>
        </p:nvPicPr>
        <p:blipFill>
          <a:blip r:embed="rId3"/>
          <a:stretch/>
        </p:blipFill>
        <p:spPr>
          <a:xfrm>
            <a:off x="1737000" y="3834000"/>
            <a:ext cx="852930" cy="10578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1"/>
          <p:cNvGraphicFramePr/>
          <p:nvPr/>
        </p:nvGraphicFramePr>
        <p:xfrm>
          <a:off x="1439730" y="1377270"/>
          <a:ext cx="6372540" cy="2697480"/>
        </p:xfrm>
        <a:graphic>
          <a:graphicData uri="http://schemas.openxmlformats.org/drawingml/2006/table">
            <a:tbl>
              <a:tblPr/>
              <a:tblGrid>
                <a:gridCol w="318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 option générale (3 h)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     1 option technologique (1h30)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latin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management et gestion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grec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santé et social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FR" sz="1400" b="0" strike="noStrike" spc="-1" baseline="30000">
                          <a:solidFill>
                            <a:srgbClr val="000000"/>
                          </a:solidFill>
                          <a:latin typeface="Calibri"/>
                        </a:rPr>
                        <a:t>ème</a:t>
                      </a: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langue vivante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biotechnologies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arts (au choix) : arts plastiques, cinéma-audiovisuel, théâtre, histoire des arts, musique, danse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sciences et laboratoire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EPS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sciences de l’ingénieur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création et innovation technologiques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création et culture- design (6h)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" name="CustomShape 2"/>
          <p:cNvSpPr/>
          <p:nvPr/>
        </p:nvSpPr>
        <p:spPr>
          <a:xfrm>
            <a:off x="3132630" y="821340"/>
            <a:ext cx="6614460" cy="34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spc="-1">
                <a:latin typeface="Calibri"/>
                <a:ea typeface="DejaVu Sans"/>
              </a:rPr>
              <a:t>     2 options « au plus »</a:t>
            </a:r>
            <a:endParaRPr lang="fr-FR" sz="1800" spc="-1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 flipH="1">
            <a:off x="3317580" y="1134270"/>
            <a:ext cx="809190" cy="2151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4722930" y="1134270"/>
            <a:ext cx="647190" cy="2151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5"/>
          <p:cNvSpPr/>
          <p:nvPr/>
        </p:nvSpPr>
        <p:spPr>
          <a:xfrm>
            <a:off x="2493000" y="1619460"/>
            <a:ext cx="1781730" cy="432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fr-FR" sz="1200" b="1" spc="-1">
                <a:solidFill>
                  <a:srgbClr val="00B050"/>
                </a:solidFill>
                <a:latin typeface="Calibri"/>
                <a:ea typeface="DejaVu Sans"/>
              </a:rPr>
              <a:t>Peut être en plus</a:t>
            </a:r>
            <a:endParaRPr lang="fr-FR" sz="12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pc="-1">
                <a:solidFill>
                  <a:srgbClr val="00B050"/>
                </a:solidFill>
                <a:latin typeface="Calibri"/>
                <a:ea typeface="DejaVu Sans"/>
              </a:rPr>
              <a:t> de l’option générale</a:t>
            </a:r>
            <a:endParaRPr lang="fr-FR" sz="1200" spc="-1">
              <a:latin typeface="Arial"/>
            </a:endParaRPr>
          </a:p>
        </p:txBody>
      </p:sp>
      <p:sp>
        <p:nvSpPr>
          <p:cNvPr id="66" name="CustomShape 6"/>
          <p:cNvSpPr/>
          <p:nvPr/>
        </p:nvSpPr>
        <p:spPr>
          <a:xfrm>
            <a:off x="2007000" y="1674000"/>
            <a:ext cx="2159730" cy="3777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501"/>
            </a:avLst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" name="Picture 11"/>
          <p:cNvPicPr/>
          <p:nvPr/>
        </p:nvPicPr>
        <p:blipFill>
          <a:blip r:embed="rId3"/>
          <a:stretch/>
        </p:blipFill>
        <p:spPr>
          <a:xfrm>
            <a:off x="1413000" y="3942000"/>
            <a:ext cx="744120" cy="922860"/>
          </a:xfrm>
          <a:prstGeom prst="rect">
            <a:avLst/>
          </a:prstGeom>
          <a:ln>
            <a:noFill/>
          </a:ln>
        </p:spPr>
      </p:pic>
      <p:sp>
        <p:nvSpPr>
          <p:cNvPr id="68" name="CustomShape 7"/>
          <p:cNvSpPr/>
          <p:nvPr/>
        </p:nvSpPr>
        <p:spPr>
          <a:xfrm>
            <a:off x="2331000" y="3973860"/>
            <a:ext cx="5411070" cy="615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b="1" spc="-1">
                <a:solidFill>
                  <a:srgbClr val="FF0000"/>
                </a:solidFill>
                <a:latin typeface="Calibri"/>
                <a:ea typeface="DejaVu Sans"/>
              </a:rPr>
              <a:t>- réduction du nombre d’options </a:t>
            </a:r>
            <a:endParaRPr lang="fr-FR" sz="1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>
                <a:solidFill>
                  <a:srgbClr val="FF0000"/>
                </a:solidFill>
                <a:latin typeface="Calibri"/>
                <a:ea typeface="DejaVu Sans"/>
              </a:rPr>
              <a:t>- mise en concurrence des enseignements</a:t>
            </a:r>
            <a:endParaRPr lang="fr-FR" sz="1800" spc="-1">
              <a:latin typeface="Arial"/>
            </a:endParaRPr>
          </a:p>
        </p:txBody>
      </p:sp>
      <p:sp>
        <p:nvSpPr>
          <p:cNvPr id="69" name="CustomShape 8"/>
          <p:cNvSpPr/>
          <p:nvPr/>
        </p:nvSpPr>
        <p:spPr>
          <a:xfrm>
            <a:off x="1266794" y="505005"/>
            <a:ext cx="4867305" cy="387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2100" spc="-1" dirty="0">
                <a:latin typeface="Calibri"/>
                <a:ea typeface="DejaVu Sans"/>
              </a:rPr>
              <a:t>2. </a:t>
            </a:r>
            <a:r>
              <a:rPr lang="fr-FR" sz="2100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Enseignements optionnels en seconde</a:t>
            </a:r>
            <a:endParaRPr lang="fr-FR" sz="2100" spc="-1" dirty="0">
              <a:latin typeface="Arial"/>
            </a:endParaRPr>
          </a:p>
        </p:txBody>
      </p:sp>
      <p:sp>
        <p:nvSpPr>
          <p:cNvPr id="70" name="CustomShape 9"/>
          <p:cNvSpPr/>
          <p:nvPr/>
        </p:nvSpPr>
        <p:spPr>
          <a:xfrm>
            <a:off x="1791000" y="1674000"/>
            <a:ext cx="161730" cy="431730"/>
          </a:xfrm>
          <a:custGeom>
            <a:avLst/>
            <a:gdLst/>
            <a:ahLst/>
            <a:cxnLst/>
            <a:rect l="l" t="t" r="r" b="b"/>
            <a:pathLst>
              <a:path w="602" h="1601">
                <a:moveTo>
                  <a:pt x="0" y="0"/>
                </a:moveTo>
                <a:cubicBezTo>
                  <a:pt x="150" y="0"/>
                  <a:pt x="300" y="66"/>
                  <a:pt x="300" y="133"/>
                </a:cubicBezTo>
                <a:lnTo>
                  <a:pt x="300" y="667"/>
                </a:lnTo>
                <a:cubicBezTo>
                  <a:pt x="300" y="733"/>
                  <a:pt x="450" y="800"/>
                  <a:pt x="601" y="800"/>
                </a:cubicBezTo>
                <a:cubicBezTo>
                  <a:pt x="450" y="800"/>
                  <a:pt x="300" y="867"/>
                  <a:pt x="300" y="933"/>
                </a:cubicBezTo>
                <a:lnTo>
                  <a:pt x="300" y="1467"/>
                </a:lnTo>
                <a:cubicBezTo>
                  <a:pt x="300" y="1534"/>
                  <a:pt x="150" y="1600"/>
                  <a:pt x="0" y="1600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409220" y="659055"/>
            <a:ext cx="5345730" cy="935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2100" spc="-1" dirty="0">
                <a:latin typeface="Calibri"/>
                <a:ea typeface="DejaVu Sans"/>
              </a:rPr>
              <a:t>3. </a:t>
            </a:r>
            <a:r>
              <a:rPr lang="fr-FR" sz="2100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Marge d’autonomie des établissements</a:t>
            </a: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12 h </a:t>
            </a:r>
            <a:r>
              <a:rPr lang="fr-FR" sz="1800" spc="-1" dirty="0">
                <a:latin typeface="Calibri"/>
                <a:ea typeface="DejaVu Sans"/>
              </a:rPr>
              <a:t>/ division / semaine</a:t>
            </a:r>
            <a:endParaRPr lang="fr-FR" sz="1800" spc="-1" dirty="0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1409220" y="1594875"/>
            <a:ext cx="6450840" cy="413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« Laissée à la disposition des établissements. »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Censée financer :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-les </a:t>
            </a:r>
            <a:r>
              <a:rPr lang="fr-FR" sz="1800" b="1" spc="-1" dirty="0">
                <a:latin typeface="Calibri"/>
                <a:ea typeface="DejaVu Sans"/>
              </a:rPr>
              <a:t>dédoublements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-les </a:t>
            </a:r>
            <a:r>
              <a:rPr lang="fr-FR" sz="1800" b="1" spc="-1" dirty="0">
                <a:latin typeface="Calibri"/>
                <a:ea typeface="DejaVu Sans"/>
              </a:rPr>
              <a:t>options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-l'</a:t>
            </a:r>
            <a:r>
              <a:rPr lang="fr-FR" sz="1800" b="1" spc="-1" dirty="0">
                <a:latin typeface="Calibri"/>
                <a:ea typeface="DejaVu Sans"/>
              </a:rPr>
              <a:t>AP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-l'</a:t>
            </a:r>
            <a:r>
              <a:rPr lang="fr-FR" sz="1800" b="1" spc="-1" dirty="0">
                <a:latin typeface="Calibri"/>
                <a:ea typeface="DejaVu Sans"/>
              </a:rPr>
              <a:t>orientation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-le</a:t>
            </a:r>
            <a:r>
              <a:rPr lang="fr-FR" sz="1800" b="1" spc="-1" dirty="0">
                <a:latin typeface="Calibri"/>
                <a:ea typeface="DejaVu Sans"/>
              </a:rPr>
              <a:t> tutorat </a:t>
            </a:r>
            <a:r>
              <a:rPr lang="fr-FR" sz="1350" b="1" spc="-1" dirty="0">
                <a:latin typeface="Calibri"/>
                <a:ea typeface="DejaVu Sans"/>
              </a:rPr>
              <a:t>: </a:t>
            </a:r>
            <a:r>
              <a:rPr lang="fr-FR" sz="1500" spc="-1" dirty="0">
                <a:latin typeface="Calibri"/>
                <a:ea typeface="DejaVu Sans"/>
              </a:rPr>
              <a:t>« Un dispositif de tutorat est proposé à tous les élèves. Il consiste à les conseiller et à les guider dans leur parcours de formation et d'orientation. »</a:t>
            </a:r>
            <a:endParaRPr lang="fr-FR" sz="1500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- risque de discorde et concurrence entre disciplines</a:t>
            </a:r>
            <a:endParaRPr lang="fr-FR" sz="1800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             - doit être discutée et votée en CA</a:t>
            </a:r>
            <a:br>
              <a:rPr sz="1050" dirty="0"/>
            </a:b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</p:txBody>
      </p:sp>
      <p:pic>
        <p:nvPicPr>
          <p:cNvPr id="73" name="Picture 11"/>
          <p:cNvPicPr/>
          <p:nvPr/>
        </p:nvPicPr>
        <p:blipFill>
          <a:blip r:embed="rId2"/>
          <a:stretch/>
        </p:blipFill>
        <p:spPr>
          <a:xfrm>
            <a:off x="1925460" y="3872175"/>
            <a:ext cx="783270" cy="9711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charRg st="6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charRg st="67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30" dur="500"/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" dur="500"/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" dur="500"/>
                                        <p:tgtEl>
                                          <p:spTgt spid="72">
                                            <p:txEl>
                                              <p:charRg st="394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439730" y="249480"/>
            <a:ext cx="6210000" cy="36333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endParaRPr lang="fr-FR" sz="1800" b="1" u="sng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1800" b="1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L’accompagnement personnalisé</a:t>
            </a:r>
            <a:endParaRPr lang="fr-FR" sz="18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*« Volume horaire déterminé selon les besoins des élèves. »</a:t>
            </a:r>
            <a:endParaRPr lang="fr-FR" sz="18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800" b="1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contenu</a:t>
            </a:r>
            <a:r>
              <a:rPr lang="fr-FR" sz="1800" spc="-1" dirty="0">
                <a:latin typeface="Calibri"/>
                <a:ea typeface="DejaVu Sans"/>
              </a:rPr>
              <a:t> : </a:t>
            </a:r>
            <a:endParaRPr lang="fr-FR" sz="18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*« améliorer les compétences scolaires de l'élève dans la maîtrise écrite et orale de la </a:t>
            </a:r>
            <a:r>
              <a:rPr lang="fr-FR" sz="1800" b="1" spc="-1" dirty="0">
                <a:latin typeface="Calibri"/>
                <a:ea typeface="DejaVu Sans"/>
              </a:rPr>
              <a:t>langue française et en mathématiques</a:t>
            </a:r>
            <a:r>
              <a:rPr lang="fr-FR" sz="1800" spc="-1" dirty="0">
                <a:latin typeface="Calibri"/>
                <a:ea typeface="DejaVu Sans"/>
              </a:rPr>
              <a:t>. » </a:t>
            </a:r>
            <a:endParaRPr lang="fr-FR" sz="18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*évaluation des compétences </a:t>
            </a:r>
            <a:r>
              <a:rPr lang="fr-FR" sz="1800" spc="-1" dirty="0">
                <a:latin typeface="Calibri"/>
                <a:ea typeface="DejaVu Sans"/>
              </a:rPr>
              <a:t>de chaque élève dans chacun de ces domaines en début de classe de seconde.</a:t>
            </a:r>
            <a:endParaRPr lang="fr-FR" sz="18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*</a:t>
            </a:r>
            <a:r>
              <a:rPr lang="fr-FR" sz="1800" spc="-1" dirty="0">
                <a:latin typeface="Calibri"/>
                <a:ea typeface="DejaVu Sans"/>
              </a:rPr>
              <a:t>« soutenir la </a:t>
            </a:r>
            <a:r>
              <a:rPr lang="fr-FR" sz="1800" b="1" spc="-1" dirty="0">
                <a:latin typeface="Calibri"/>
                <a:ea typeface="DejaVu Sans"/>
              </a:rPr>
              <a:t>capacité d'apprendre et de progresser </a:t>
            </a:r>
            <a:r>
              <a:rPr lang="fr-FR" sz="1800" spc="-1" dirty="0">
                <a:latin typeface="Calibri"/>
                <a:ea typeface="DejaVu Sans"/>
              </a:rPr>
              <a:t>des élèves, notamment dans leur </a:t>
            </a:r>
            <a:r>
              <a:rPr lang="fr-FR" sz="1800" b="1" spc="-1" dirty="0">
                <a:latin typeface="Calibri"/>
                <a:ea typeface="DejaVu Sans"/>
              </a:rPr>
              <a:t>travail personnel</a:t>
            </a:r>
            <a:r>
              <a:rPr lang="fr-FR" sz="1800" spc="-1" dirty="0">
                <a:latin typeface="Calibri"/>
                <a:ea typeface="DejaVu Sans"/>
              </a:rPr>
              <a:t>, améliorer leurs compétences et contribuer à la construction de leur autonomie intellectuelle. »</a:t>
            </a:r>
            <a:endParaRPr lang="fr-FR" sz="1800" spc="-1" dirty="0">
              <a:latin typeface="Arial"/>
            </a:endParaRPr>
          </a:p>
        </p:txBody>
      </p:sp>
      <p:pic>
        <p:nvPicPr>
          <p:cNvPr id="75" name="Picture 11"/>
          <p:cNvPicPr/>
          <p:nvPr/>
        </p:nvPicPr>
        <p:blipFill>
          <a:blip r:embed="rId2"/>
          <a:stretch/>
        </p:blipFill>
        <p:spPr>
          <a:xfrm>
            <a:off x="1825897" y="3882870"/>
            <a:ext cx="709830" cy="88047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2921894" y="3553860"/>
            <a:ext cx="6069705" cy="1164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14380" indent="-213570">
              <a:buClr>
                <a:srgbClr val="FF0000"/>
              </a:buClr>
              <a:buFont typeface="StarSymbol"/>
              <a:buChar char="-"/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AP plus financé et cadré </a:t>
            </a:r>
          </a:p>
          <a:p>
            <a:pPr marL="214380" indent="-213570">
              <a:buClr>
                <a:srgbClr val="FF0000"/>
              </a:buClr>
              <a:buFont typeface="StarSymbol"/>
              <a:buChar char="-"/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modalités doivent être discutées et votées en CA</a:t>
            </a:r>
            <a:endParaRPr lang="fr-FR" sz="1800" spc="-1" dirty="0">
              <a:latin typeface="Arial"/>
            </a:endParaRPr>
          </a:p>
          <a:p>
            <a:pPr marL="214380" indent="-213570">
              <a:buClr>
                <a:srgbClr val="FF0000"/>
              </a:buClr>
              <a:buFont typeface="StarSymbol"/>
              <a:buChar char="-"/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refuser les interventions en HSE</a:t>
            </a:r>
            <a:endParaRPr lang="fr-FR" sz="18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500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74">
                                            <p:txEl>
                                              <p:charRg st="535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0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500"/>
                                        <p:tgtEl>
                                          <p:spTgt spid="76">
                                            <p:txEl>
                                              <p:charRg st="108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0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3" dur="500"/>
                                        <p:tgtEl>
                                          <p:spTgt spid="76">
                                            <p:txEl>
                                              <p:charRg st="108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0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8" dur="500"/>
                                        <p:tgtEl>
                                          <p:spTgt spid="76">
                                            <p:txEl>
                                              <p:charRg st="108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493730" y="511650"/>
            <a:ext cx="6102000" cy="36333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57310" indent="-256500">
              <a:buClr>
                <a:srgbClr val="000000"/>
              </a:buClr>
              <a:buFont typeface="Wingdings" charset="2"/>
              <a:buChar char=""/>
            </a:pPr>
            <a:r>
              <a:rPr lang="fr-FR" sz="1800" b="1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L’accompagnement au choix de l’orientation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« </a:t>
            </a:r>
            <a:r>
              <a:rPr lang="fr-FR" sz="1800" b="1" spc="-1" dirty="0">
                <a:latin typeface="Calibri"/>
                <a:ea typeface="DejaVu Sans"/>
              </a:rPr>
              <a:t>54 heures, </a:t>
            </a:r>
            <a:r>
              <a:rPr lang="fr-FR" sz="1800" b="1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à titre indicatif</a:t>
            </a:r>
            <a:r>
              <a:rPr lang="fr-FR" sz="1800" spc="-1" dirty="0">
                <a:latin typeface="Calibri"/>
                <a:ea typeface="DejaVu Sans"/>
              </a:rPr>
              <a:t>, selon les besoins des élèves et les modalités de l'accompagnement à l'orientation mises en place dans l'établissement. »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« implique l'intervention des </a:t>
            </a:r>
            <a:r>
              <a:rPr lang="fr-FR" sz="1800" b="1" spc="-1" dirty="0">
                <a:latin typeface="Calibri"/>
                <a:ea typeface="DejaVu Sans"/>
              </a:rPr>
              <a:t>membres de l'équipe éducative </a:t>
            </a:r>
            <a:r>
              <a:rPr lang="fr-FR" sz="1800" spc="-1" dirty="0">
                <a:latin typeface="Calibri"/>
                <a:ea typeface="DejaVu Sans"/>
              </a:rPr>
              <a:t>et, le cas échéant, des personnes et organismes invités par l'établissement et qui peuvent être mandatés par le conseil régional. »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Modalités</a:t>
            </a:r>
            <a:r>
              <a:rPr lang="fr-FR" sz="1800" spc="-1" dirty="0">
                <a:latin typeface="Calibri"/>
                <a:ea typeface="DejaVu Sans"/>
              </a:rPr>
              <a:t> : semaines de l’orientation, journées d’immersion dans des établissements d’enseignement supérieur, séances d’information, ateliers de réflexion en classe, visites d’entreprises, etc. </a:t>
            </a:r>
            <a:endParaRPr lang="fr-FR" sz="1800" spc="-1" dirty="0">
              <a:latin typeface="Arial"/>
            </a:endParaRPr>
          </a:p>
        </p:txBody>
      </p:sp>
      <p:pic>
        <p:nvPicPr>
          <p:cNvPr id="78" name="Picture 11"/>
          <p:cNvPicPr/>
          <p:nvPr/>
        </p:nvPicPr>
        <p:blipFill>
          <a:blip r:embed="rId2"/>
          <a:stretch/>
        </p:blipFill>
        <p:spPr>
          <a:xfrm>
            <a:off x="2208105" y="3973590"/>
            <a:ext cx="709830" cy="880470"/>
          </a:xfrm>
          <a:prstGeom prst="rect">
            <a:avLst/>
          </a:prstGeom>
          <a:ln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3194160" y="3627360"/>
            <a:ext cx="5651640" cy="890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- A distinguer de l’AP qui doit rester un enseignement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- Qui ? 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- Refus de l’ingérence du secteur privé.</a:t>
            </a:r>
            <a:endParaRPr lang="fr-FR" sz="18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charRg st="583" end="5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charRg st="583" end="5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charRg st="583" end="5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charRg st="583" end="5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charRg st="583" end="5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7">
                                            <p:txEl>
                                              <p:charRg st="583" end="5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charRg st="583" end="5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charRg st="583" end="5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charRg st="583" end="5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charRg st="10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79">
                                            <p:txEl>
                                              <p:charRg st="105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charRg st="10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79">
                                            <p:txEl>
                                              <p:charRg st="105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385730" y="897480"/>
            <a:ext cx="6264000" cy="40902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fr-FR" sz="4500" b="1" spc="-1">
                <a:solidFill>
                  <a:srgbClr val="7030A0"/>
                </a:solidFill>
                <a:latin typeface="Calibri"/>
                <a:ea typeface="DejaVu Sans"/>
              </a:rPr>
              <a:t>LE NOUVEAU </a:t>
            </a:r>
            <a:endParaRPr lang="fr-FR" sz="45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500" b="1" spc="-1">
                <a:solidFill>
                  <a:srgbClr val="7030A0"/>
                </a:solidFill>
                <a:latin typeface="Calibri"/>
                <a:ea typeface="DejaVu Sans"/>
              </a:rPr>
              <a:t>CYCLE TERMINAL</a:t>
            </a:r>
            <a:endParaRPr lang="fr-FR" sz="45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300" b="1" spc="-1">
                <a:solidFill>
                  <a:srgbClr val="7030A0"/>
                </a:solidFill>
                <a:latin typeface="Calibri"/>
                <a:ea typeface="DejaVu Sans"/>
              </a:rPr>
              <a:t>(rentrée 2019 pour la première </a:t>
            </a:r>
            <a:endParaRPr lang="fr-FR" sz="33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300" b="1" spc="-1">
                <a:solidFill>
                  <a:srgbClr val="7030A0"/>
                </a:solidFill>
                <a:latin typeface="Calibri"/>
                <a:ea typeface="DejaVu Sans"/>
              </a:rPr>
              <a:t>rentrée 2020 pour la terminale)</a:t>
            </a:r>
            <a:endParaRPr lang="fr-FR" sz="330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30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3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300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76301" y="650360"/>
            <a:ext cx="7419974" cy="9403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compétences du CA de préparation de rentrée</a:t>
            </a:r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61550" y="1786240"/>
            <a:ext cx="7020900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R 421-20 </a:t>
            </a:r>
            <a:r>
              <a:rPr lang="fr-F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à 24</a:t>
            </a:r>
            <a:r>
              <a:rPr lang="en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du code de l’éducation 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Elles concernent les principes de la mise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 oeuvre de l’autonomie pédagogique et éducative: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-vote sur l’emploi de la DHG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-modalités de répartition des élèves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-projet d’établissement et COT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-expérimentation(s)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-voyages scolaires</a:t>
            </a:r>
          </a:p>
          <a:p>
            <a:pPr lvl="0">
              <a:spcBef>
                <a:spcPts val="0"/>
              </a:spcBef>
              <a:buNone/>
            </a:pPr>
            <a:endParaRPr lang="e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493730" y="411480"/>
            <a:ext cx="5561730" cy="1164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endParaRPr lang="fr-FR" sz="135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93655" y="533801"/>
            <a:ext cx="6318000" cy="387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2100" spc="-1">
                <a:latin typeface="Calibri"/>
                <a:ea typeface="DejaVu Sans"/>
              </a:rPr>
              <a:t>1- </a:t>
            </a:r>
            <a:r>
              <a:rPr lang="fr-FR" sz="2100" u="sng" spc="-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Enseignements communs</a:t>
            </a:r>
            <a:endParaRPr lang="fr-FR" sz="2100" spc="-1">
              <a:latin typeface="Arial"/>
            </a:endParaRPr>
          </a:p>
        </p:txBody>
      </p:sp>
      <p:graphicFrame>
        <p:nvGraphicFramePr>
          <p:cNvPr id="87" name="Table 3"/>
          <p:cNvGraphicFramePr/>
          <p:nvPr>
            <p:extLst>
              <p:ext uri="{D42A27DB-BD31-4B8C-83A1-F6EECF244321}">
                <p14:modId xmlns:p14="http://schemas.microsoft.com/office/powerpoint/2010/main" val="1732529402"/>
              </p:ext>
            </p:extLst>
          </p:nvPr>
        </p:nvGraphicFramePr>
        <p:xfrm>
          <a:off x="971550" y="920981"/>
          <a:ext cx="4152899" cy="3390385"/>
        </p:xfrm>
        <a:graphic>
          <a:graphicData uri="http://schemas.openxmlformats.org/drawingml/2006/table">
            <a:tbl>
              <a:tblPr/>
              <a:tblGrid>
                <a:gridCol w="180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057"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PREMIERE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TERMINALE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Français (1</a:t>
                      </a:r>
                      <a:r>
                        <a:rPr lang="fr-FR" sz="1500" b="0" strike="noStrike" spc="-1" baseline="30000">
                          <a:solidFill>
                            <a:srgbClr val="000000"/>
                          </a:solidFill>
                          <a:latin typeface="Calibri"/>
                        </a:rPr>
                        <a:t>ère</a:t>
                      </a: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fr-FR" sz="15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Philosophie (terminale)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4 h</a:t>
                      </a:r>
                      <a:endParaRPr lang="fr-FR" sz="15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Histoire-géographie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Enseignement scientifique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LV 1 et 2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30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EPS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EMC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 h annualisées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 h annualisées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8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500" b="0" u="sng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total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15 h 30</a:t>
                      </a:r>
                      <a:endParaRPr lang="fr-FR" sz="15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8" name="CustomShape 4"/>
          <p:cNvSpPr/>
          <p:nvPr/>
        </p:nvSpPr>
        <p:spPr>
          <a:xfrm>
            <a:off x="5324475" y="1698311"/>
            <a:ext cx="3086100" cy="66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57310" indent="-256500">
              <a:buClr>
                <a:srgbClr val="FF0000"/>
              </a:buClr>
              <a:buFont typeface="StarSymbol"/>
              <a:buChar char="-"/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flou sur l’enseignement scientifique et l’EMC!</a:t>
            </a:r>
            <a:endParaRPr lang="fr-FR" sz="1800" spc="-1" dirty="0">
              <a:latin typeface="Arial"/>
            </a:endParaRPr>
          </a:p>
        </p:txBody>
      </p:sp>
      <p:pic>
        <p:nvPicPr>
          <p:cNvPr id="89" name="Picture 11"/>
          <p:cNvPicPr/>
          <p:nvPr/>
        </p:nvPicPr>
        <p:blipFill>
          <a:blip r:embed="rId2"/>
          <a:stretch/>
        </p:blipFill>
        <p:spPr>
          <a:xfrm>
            <a:off x="1197810" y="4104000"/>
            <a:ext cx="809190" cy="9366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char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char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char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char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176990" y="511710"/>
            <a:ext cx="6574020" cy="478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2100" spc="-1" dirty="0">
                <a:latin typeface="Calibri"/>
                <a:ea typeface="DejaVu Sans"/>
              </a:rPr>
              <a:t>2. </a:t>
            </a:r>
            <a:r>
              <a:rPr lang="fr-FR" sz="2100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Enseignements de spécialité</a:t>
            </a:r>
            <a:r>
              <a:rPr lang="fr-FR" sz="2100" spc="-1" dirty="0">
                <a:latin typeface="Calibri"/>
                <a:ea typeface="DejaVu Sans"/>
              </a:rPr>
              <a:t> :  </a:t>
            </a:r>
            <a:r>
              <a:rPr lang="fr-FR" sz="1800" b="1" spc="-1" dirty="0">
                <a:latin typeface="Calibri"/>
                <a:ea typeface="DejaVu Sans"/>
              </a:rPr>
              <a:t>3</a:t>
            </a:r>
            <a:r>
              <a:rPr lang="fr-FR" sz="1800" spc="-1" dirty="0">
                <a:latin typeface="Calibri"/>
                <a:ea typeface="DejaVu Sans"/>
              </a:rPr>
              <a:t> en première, </a:t>
            </a:r>
            <a:r>
              <a:rPr lang="fr-FR" sz="1800" b="1" spc="-1" dirty="0">
                <a:latin typeface="Calibri"/>
                <a:ea typeface="DejaVu Sans"/>
              </a:rPr>
              <a:t>2</a:t>
            </a:r>
            <a:r>
              <a:rPr lang="fr-FR" sz="1800" spc="-1" dirty="0">
                <a:latin typeface="Calibri"/>
                <a:ea typeface="DejaVu Sans"/>
              </a:rPr>
              <a:t> en terminale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						</a:t>
            </a:r>
            <a:endParaRPr lang="fr-FR" sz="1800" spc="-1" dirty="0">
              <a:latin typeface="Arial"/>
            </a:endParaRPr>
          </a:p>
        </p:txBody>
      </p:sp>
      <p:graphicFrame>
        <p:nvGraphicFramePr>
          <p:cNvPr id="91" name="Table 2"/>
          <p:cNvGraphicFramePr/>
          <p:nvPr>
            <p:extLst>
              <p:ext uri="{D42A27DB-BD31-4B8C-83A1-F6EECF244321}">
                <p14:modId xmlns:p14="http://schemas.microsoft.com/office/powerpoint/2010/main" val="338945482"/>
              </p:ext>
            </p:extLst>
          </p:nvPr>
        </p:nvGraphicFramePr>
        <p:xfrm>
          <a:off x="1688079" y="990600"/>
          <a:ext cx="5120765" cy="3610584"/>
        </p:xfrm>
        <a:graphic>
          <a:graphicData uri="http://schemas.openxmlformats.org/drawingml/2006/table">
            <a:tbl>
              <a:tblPr/>
              <a:tblGrid>
                <a:gridCol w="2784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506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PREMIERE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TERMINALE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Histoire-géographie, géopolitique et sciences politiques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Humanités, littérature et philosophie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Sciences économiques et sociales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Langues, littératures et cultures étrangères</a:t>
                      </a:r>
                      <a:endParaRPr lang="fr-FR" sz="1200" b="0" strike="noStrike" spc="-1" dirty="0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Littérature et LCA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Mathématiques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Numérique et sciences informatiques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Physique-chimie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SVT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Sciences de l'ingénieur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6 h </a:t>
                      </a:r>
                      <a:endParaRPr lang="fr-FR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+ 2 h de SPC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Arts (au choix) : arts plastiques, cinéma-audiovisuel , danse, histoire des arts, musique ou théâtre</a:t>
                      </a:r>
                      <a:endParaRPr lang="fr-FR" sz="1200" b="0" strike="noStrike" spc="-1" dirty="0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 </a:t>
                      </a:r>
                      <a:endParaRPr lang="fr-FR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200" b="0" strike="noStrike" spc="-1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 h</a:t>
                      </a:r>
                      <a:endParaRPr lang="fr-FR" sz="1200" b="0" strike="noStrike" spc="-1" dirty="0">
                        <a:latin typeface="Arial"/>
                      </a:endParaRPr>
                    </a:p>
                  </a:txBody>
                  <a:tcPr marL="57042" marR="57042" marT="28521" marB="2852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303515" y="543780"/>
            <a:ext cx="6426000" cy="1164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3. </a:t>
            </a:r>
            <a:r>
              <a:rPr lang="fr-FR" sz="1800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Enseignements optionnels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Durée : 3 h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1 seul possible en première ,  2 possibles en terminale 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</p:txBody>
      </p:sp>
      <p:graphicFrame>
        <p:nvGraphicFramePr>
          <p:cNvPr id="93" name="Table 2"/>
          <p:cNvGraphicFramePr/>
          <p:nvPr>
            <p:extLst>
              <p:ext uri="{D42A27DB-BD31-4B8C-83A1-F6EECF244321}">
                <p14:modId xmlns:p14="http://schemas.microsoft.com/office/powerpoint/2010/main" val="4239895283"/>
              </p:ext>
            </p:extLst>
          </p:nvPr>
        </p:nvGraphicFramePr>
        <p:xfrm>
          <a:off x="1385190" y="1996725"/>
          <a:ext cx="6399540" cy="2194560"/>
        </p:xfrm>
        <a:graphic>
          <a:graphicData uri="http://schemas.openxmlformats.org/drawingml/2006/table">
            <a:tbl>
              <a:tblPr/>
              <a:tblGrid>
                <a:gridCol w="294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FR" sz="1400" b="0" strike="noStrike" spc="-1" baseline="30000">
                          <a:solidFill>
                            <a:srgbClr val="000000"/>
                          </a:solidFill>
                          <a:latin typeface="Calibri"/>
                        </a:rPr>
                        <a:t>ème</a:t>
                      </a: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langue vivante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Mathématiques complémentaires</a:t>
                      </a:r>
                      <a:endParaRPr lang="fr-F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(sauf choix de la spécialité mathématiques)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EPS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Mathématiques expertes</a:t>
                      </a:r>
                      <a:endParaRPr lang="fr-F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(si choix de la spécialité mathématiques)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arts (au choix) : arts plastiques, cinéma-audiovisuel </a:t>
                      </a:r>
                      <a:r>
                        <a:rPr lang="fr-FR" sz="14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danse, histoire des arts, musique ou théâtre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Droit et enjeux du monde contemporain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latin – grec </a:t>
                      </a:r>
                      <a:endParaRPr lang="fr-FR" sz="14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B050"/>
                          </a:solidFill>
                          <a:latin typeface="Calibri"/>
                        </a:rPr>
                        <a:t>(peut être en plus de l’option)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" name="CustomShape 3"/>
          <p:cNvSpPr/>
          <p:nvPr/>
        </p:nvSpPr>
        <p:spPr>
          <a:xfrm>
            <a:off x="2984024" y="1370250"/>
            <a:ext cx="45719" cy="4455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4"/>
          <p:cNvSpPr/>
          <p:nvPr/>
        </p:nvSpPr>
        <p:spPr>
          <a:xfrm flipH="1">
            <a:off x="4138920" y="1443765"/>
            <a:ext cx="755190" cy="4455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5610622" y="1407008"/>
            <a:ext cx="701190" cy="4455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charRg st="9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charRg st="98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385730" y="707940"/>
            <a:ext cx="3428190" cy="276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1278540" y="653400"/>
            <a:ext cx="6722460" cy="58735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2100" spc="-1" dirty="0">
                <a:latin typeface="Calibri"/>
                <a:ea typeface="DejaVu Sans"/>
              </a:rPr>
              <a:t>4. </a:t>
            </a:r>
            <a:r>
              <a:rPr lang="fr-FR" sz="2100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Marge d’autonomie</a:t>
            </a: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8 h </a:t>
            </a:r>
            <a:r>
              <a:rPr lang="fr-FR" sz="1800" spc="-1" dirty="0">
                <a:latin typeface="Calibri"/>
                <a:ea typeface="DejaVu Sans"/>
              </a:rPr>
              <a:t>par semaine / division en première et en terminale, pour : 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- options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- dédoublements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- AP </a:t>
            </a:r>
            <a:r>
              <a:rPr lang="fr-FR" sz="1800" spc="-1" dirty="0">
                <a:latin typeface="Calibri"/>
                <a:ea typeface="DejaVu Sans"/>
              </a:rPr>
              <a:t>(« horaire déterminé selon les besoins des élèves »)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« capacité d'apprendre et de progresser, notamment dans leur travail personnel », « améliorer leurs compétences »,  « construction de leur autonomie intellectuelle »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dirty="0">
                <a:latin typeface="Calibri"/>
                <a:ea typeface="DejaVu Sans"/>
              </a:rPr>
              <a:t>En terminale, l’AP « prend appui prioritairement sur les enseignements de spécialité. »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050" dirty="0"/>
            </a:b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099825" y="3322065"/>
            <a:ext cx="5172075" cy="5262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14380" indent="-213570">
              <a:buClr>
                <a:srgbClr val="FF0000"/>
              </a:buClr>
              <a:buFont typeface="StarSymbol"/>
              <a:buChar char="-"/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AP plus financé et cadré </a:t>
            </a:r>
          </a:p>
          <a:p>
            <a:pPr marL="214380" indent="-213570">
              <a:buClr>
                <a:srgbClr val="FF0000"/>
              </a:buClr>
              <a:buFont typeface="StarSymbol"/>
              <a:buChar char="-"/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modalités doivent être discutées et votées en CA</a:t>
            </a:r>
            <a:endParaRPr lang="fr-FR" sz="1800" spc="-1" dirty="0">
              <a:latin typeface="Arial"/>
            </a:endParaRPr>
          </a:p>
          <a:p>
            <a:pPr marL="214380" indent="-213570">
              <a:buClr>
                <a:srgbClr val="FF0000"/>
              </a:buClr>
              <a:buFont typeface="StarSymbol"/>
              <a:buChar char="-"/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défendre l’existant en terme d’horaire élèves</a:t>
            </a:r>
            <a:endParaRPr lang="fr-FR" sz="1800" spc="-1" dirty="0">
              <a:latin typeface="Arial"/>
            </a:endParaRPr>
          </a:p>
          <a:p>
            <a:pPr marL="214380" indent="-213570">
              <a:buClr>
                <a:srgbClr val="FF0000"/>
              </a:buClr>
              <a:buFont typeface="StarSymbol"/>
              <a:buChar char="-"/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refuser les interventions en HSE</a:t>
            </a:r>
            <a:endParaRPr lang="fr-FR" sz="1800" spc="-1" dirty="0">
              <a:latin typeface="Arial"/>
            </a:endParaRPr>
          </a:p>
        </p:txBody>
      </p:sp>
      <p:pic>
        <p:nvPicPr>
          <p:cNvPr id="104" name="Picture 11"/>
          <p:cNvPicPr/>
          <p:nvPr/>
        </p:nvPicPr>
        <p:blipFill>
          <a:blip r:embed="rId2"/>
          <a:stretch/>
        </p:blipFill>
        <p:spPr>
          <a:xfrm>
            <a:off x="1864692" y="3585180"/>
            <a:ext cx="685608" cy="8503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1000" fill="hold"/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3" dur="1000" fill="hold"/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4" dur="1000" fill="hold"/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30" dur="500"/>
                                        <p:tgtEl>
                                          <p:spTgt spid="102">
                                            <p:txEl>
                                              <p:charRg st="435" end="4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charRg st="154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" dur="500"/>
                                        <p:tgtEl>
                                          <p:spTgt spid="103">
                                            <p:txEl>
                                              <p:charRg st="154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charRg st="154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" dur="500"/>
                                        <p:tgtEl>
                                          <p:spTgt spid="103">
                                            <p:txEl>
                                              <p:charRg st="154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charRg st="154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" dur="500"/>
                                        <p:tgtEl>
                                          <p:spTgt spid="103">
                                            <p:txEl>
                                              <p:charRg st="154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385730" y="707940"/>
            <a:ext cx="3428190" cy="276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1385730" y="640710"/>
            <a:ext cx="6722460" cy="5599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2100" spc="-1" dirty="0">
                <a:latin typeface="Calibri"/>
                <a:ea typeface="DejaVu Sans"/>
              </a:rPr>
              <a:t>4. </a:t>
            </a:r>
            <a:r>
              <a:rPr lang="fr-FR" sz="2100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Marge d’autonomie</a:t>
            </a: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8 h </a:t>
            </a:r>
            <a:r>
              <a:rPr lang="fr-FR" sz="1800" spc="-1" dirty="0">
                <a:latin typeface="Calibri"/>
                <a:ea typeface="DejaVu Sans"/>
              </a:rPr>
              <a:t>par semaine / division en première et en terminale, pour : 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- options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- dédoublements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- AP </a:t>
            </a:r>
            <a:r>
              <a:rPr lang="fr-FR" sz="1800" spc="-1" dirty="0">
                <a:latin typeface="Calibri"/>
                <a:ea typeface="DejaVu Sans"/>
              </a:rPr>
              <a:t>(« horaire déterminé selon les besoins des élèves »)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- accompagnement au choix de l’orientation </a:t>
            </a:r>
            <a:r>
              <a:rPr lang="fr-FR" sz="1800" spc="-1" dirty="0">
                <a:latin typeface="Calibri"/>
                <a:ea typeface="DejaVu Sans"/>
              </a:rPr>
              <a:t>(« 54 heures, à titre indicatif, selon les besoins des élèves et les modalités de l'accompagnement à l'orientation mises en place dans l'établissement. »)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latin typeface="Calibri"/>
                <a:ea typeface="DejaVu Sans"/>
              </a:rPr>
              <a:t>- tutorat </a:t>
            </a:r>
            <a:r>
              <a:rPr lang="fr-FR" sz="1800" spc="-1" dirty="0">
                <a:latin typeface="Calibri"/>
                <a:ea typeface="DejaVu Sans"/>
              </a:rPr>
              <a:t>(« guider dans leur parcours de formation et d’orientation »)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050" dirty="0"/>
            </a:b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</p:txBody>
      </p:sp>
      <p:pic>
        <p:nvPicPr>
          <p:cNvPr id="107" name="Picture 11"/>
          <p:cNvPicPr/>
          <p:nvPr/>
        </p:nvPicPr>
        <p:blipFill>
          <a:blip r:embed="rId2"/>
          <a:stretch/>
        </p:blipFill>
        <p:spPr>
          <a:xfrm>
            <a:off x="1395990" y="3489750"/>
            <a:ext cx="816750" cy="101304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2303730" y="3597750"/>
            <a:ext cx="4211730" cy="34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Il n’y en aura pas pour tout le monde…</a:t>
            </a:r>
            <a:endParaRPr lang="fr-FR" sz="1800" b="1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charRg st="451" end="4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charRg st="451" end="4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385730" y="707940"/>
            <a:ext cx="3428190" cy="276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1035810" y="606420"/>
            <a:ext cx="6722460" cy="1621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2100" spc="-1" dirty="0">
                <a:latin typeface="Calibri"/>
                <a:ea typeface="DejaVu Sans"/>
              </a:rPr>
              <a:t>5. </a:t>
            </a:r>
            <a:r>
              <a:rPr lang="fr-FR" sz="2100" u="sng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Maintien apparent des séries technologiques</a:t>
            </a: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spc="-1" dirty="0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521000" y="1134000"/>
            <a:ext cx="442746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350" spc="-1" dirty="0">
                <a:latin typeface="Arial"/>
                <a:ea typeface="DejaVu Sans"/>
              </a:rPr>
              <a:t>Un tronc commun :</a:t>
            </a:r>
            <a:endParaRPr lang="fr-FR" sz="1350" spc="-1" dirty="0">
              <a:latin typeface="Arial"/>
            </a:endParaRPr>
          </a:p>
        </p:txBody>
      </p:sp>
      <p:graphicFrame>
        <p:nvGraphicFramePr>
          <p:cNvPr id="112" name="Table 4"/>
          <p:cNvGraphicFramePr/>
          <p:nvPr>
            <p:extLst>
              <p:ext uri="{D42A27DB-BD31-4B8C-83A1-F6EECF244321}">
                <p14:modId xmlns:p14="http://schemas.microsoft.com/office/powerpoint/2010/main" val="1618120791"/>
              </p:ext>
            </p:extLst>
          </p:nvPr>
        </p:nvGraphicFramePr>
        <p:xfrm>
          <a:off x="1647870" y="1511730"/>
          <a:ext cx="3834270" cy="2891250"/>
        </p:xfrm>
        <a:graphic>
          <a:graphicData uri="http://schemas.openxmlformats.org/drawingml/2006/table">
            <a:tbl>
              <a:tblPr/>
              <a:tblGrid>
                <a:gridCol w="232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Français (1</a:t>
                      </a:r>
                      <a:r>
                        <a:rPr lang="fr-FR" sz="1500" b="0" strike="noStrike" spc="-1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ère</a:t>
                      </a:r>
                      <a:r>
                        <a:rPr lang="fr-FR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fr-FR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Philosophie (terminale)</a:t>
                      </a:r>
                      <a:endParaRPr lang="fr-FR" sz="15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h</a:t>
                      </a:r>
                      <a:endParaRPr lang="fr-FR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Histoire-géographie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h 30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mathématiques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LV 1 et 2 dont 1 h d’enseignt</a:t>
                      </a:r>
                      <a:endParaRPr lang="fr-FR" sz="15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technologique en LV1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EPS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h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EMC</a:t>
                      </a:r>
                      <a:endParaRPr lang="fr-FR" sz="1500" b="0" strike="noStrike" spc="-1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18 h annualisées</a:t>
                      </a:r>
                      <a:endParaRPr lang="fr-FR" sz="15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" name="CustomShape 5"/>
          <p:cNvSpPr/>
          <p:nvPr/>
        </p:nvSpPr>
        <p:spPr>
          <a:xfrm>
            <a:off x="5679000" y="2718630"/>
            <a:ext cx="2105460" cy="14388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b="1" spc="-1">
                <a:solidFill>
                  <a:srgbClr val="FF0000"/>
                </a:solidFill>
                <a:latin typeface="Calibri"/>
                <a:ea typeface="DejaVu Sans"/>
              </a:rPr>
              <a:t>réduction du nombre de spécialités par rapport au bac actuel</a:t>
            </a:r>
            <a:endParaRPr lang="fr-FR" sz="1800" spc="-1">
              <a:latin typeface="Arial"/>
            </a:endParaRPr>
          </a:p>
        </p:txBody>
      </p:sp>
      <p:pic>
        <p:nvPicPr>
          <p:cNvPr id="114" name="Picture 11"/>
          <p:cNvPicPr/>
          <p:nvPr/>
        </p:nvPicPr>
        <p:blipFill>
          <a:blip r:embed="rId2"/>
          <a:stretch/>
        </p:blipFill>
        <p:spPr>
          <a:xfrm>
            <a:off x="5787000" y="1566000"/>
            <a:ext cx="809190" cy="9366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067075" y="504975"/>
            <a:ext cx="5328720" cy="296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Des enseignements de spécialité en fonction des séries</a:t>
            </a:r>
            <a:endParaRPr lang="fr-FR" sz="1800" spc="-1" dirty="0">
              <a:latin typeface="Arial"/>
            </a:endParaRPr>
          </a:p>
        </p:txBody>
      </p:sp>
      <p:pic>
        <p:nvPicPr>
          <p:cNvPr id="116" name="Image 115"/>
          <p:cNvPicPr/>
          <p:nvPr/>
        </p:nvPicPr>
        <p:blipFill>
          <a:blip r:embed="rId2"/>
          <a:stretch/>
        </p:blipFill>
        <p:spPr>
          <a:xfrm>
            <a:off x="1685430" y="999270"/>
            <a:ext cx="5850630" cy="317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 116"/>
          <p:cNvPicPr/>
          <p:nvPr/>
        </p:nvPicPr>
        <p:blipFill>
          <a:blip r:embed="rId2"/>
          <a:stretch/>
        </p:blipFill>
        <p:spPr>
          <a:xfrm>
            <a:off x="1674900" y="721440"/>
            <a:ext cx="5871960" cy="1978020"/>
          </a:xfrm>
          <a:prstGeom prst="rect">
            <a:avLst/>
          </a:prstGeom>
          <a:ln>
            <a:noFill/>
          </a:ln>
        </p:spPr>
      </p:pic>
      <p:pic>
        <p:nvPicPr>
          <p:cNvPr id="118" name="Image 117"/>
          <p:cNvPicPr/>
          <p:nvPr/>
        </p:nvPicPr>
        <p:blipFill>
          <a:blip r:embed="rId3"/>
          <a:stretch/>
        </p:blipFill>
        <p:spPr>
          <a:xfrm>
            <a:off x="1689210" y="2597400"/>
            <a:ext cx="5879250" cy="1128060"/>
          </a:xfrm>
          <a:prstGeom prst="rect">
            <a:avLst/>
          </a:prstGeom>
          <a:ln>
            <a:noFill/>
          </a:ln>
        </p:spPr>
      </p:pic>
      <p:pic>
        <p:nvPicPr>
          <p:cNvPr id="119" name="Picture 11"/>
          <p:cNvPicPr/>
          <p:nvPr/>
        </p:nvPicPr>
        <p:blipFill>
          <a:blip r:embed="rId4"/>
          <a:stretch/>
        </p:blipFill>
        <p:spPr>
          <a:xfrm>
            <a:off x="1959915" y="3953745"/>
            <a:ext cx="809190" cy="93663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2972625" y="3806730"/>
            <a:ext cx="4211460" cy="615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Des enseignements spécifiques sans horaire attribué</a:t>
            </a:r>
            <a:endParaRPr lang="fr-FR" sz="18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 120"/>
          <p:cNvPicPr/>
          <p:nvPr/>
        </p:nvPicPr>
        <p:blipFill>
          <a:blip r:embed="rId2"/>
          <a:stretch/>
        </p:blipFill>
        <p:spPr>
          <a:xfrm>
            <a:off x="1664100" y="831330"/>
            <a:ext cx="5893560" cy="351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 121"/>
          <p:cNvPicPr/>
          <p:nvPr/>
        </p:nvPicPr>
        <p:blipFill>
          <a:blip r:embed="rId2"/>
          <a:stretch/>
        </p:blipFill>
        <p:spPr>
          <a:xfrm>
            <a:off x="1683000" y="972000"/>
            <a:ext cx="5871960" cy="1163700"/>
          </a:xfrm>
          <a:prstGeom prst="rect">
            <a:avLst/>
          </a:prstGeom>
          <a:ln>
            <a:noFill/>
          </a:ln>
        </p:spPr>
      </p:pic>
      <p:pic>
        <p:nvPicPr>
          <p:cNvPr id="123" name="Image 122"/>
          <p:cNvPicPr/>
          <p:nvPr/>
        </p:nvPicPr>
        <p:blipFill>
          <a:blip r:embed="rId3"/>
          <a:stretch/>
        </p:blipFill>
        <p:spPr>
          <a:xfrm>
            <a:off x="1976490" y="2322540"/>
            <a:ext cx="5321970" cy="48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123100" y="975377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alt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1ère ÉTAPE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PRÉVISIONS D'EFFECTIFS </a:t>
            </a:r>
            <a:br>
              <a:rPr lang="fr-FR" altLang="fr-FR" sz="3200" dirty="0">
                <a:solidFill>
                  <a:srgbClr val="FF0000"/>
                </a:solidFill>
              </a:rPr>
            </a:br>
            <a:endParaRPr lang="en" dirty="0"/>
          </a:p>
        </p:txBody>
      </p:sp>
      <p:sp>
        <p:nvSpPr>
          <p:cNvPr id="10" name="Shape 45">
            <a:extLst>
              <a:ext uri="{FF2B5EF4-FFF2-40B4-BE49-F238E27FC236}">
                <a16:creationId xmlns:a16="http://schemas.microsoft.com/office/drawing/2014/main" id="{F2262EA4-D814-42E1-840A-D1F2586DCF74}"/>
              </a:ext>
            </a:extLst>
          </p:cNvPr>
          <p:cNvSpPr txBox="1">
            <a:spLocks/>
          </p:cNvSpPr>
          <p:nvPr/>
        </p:nvSpPr>
        <p:spPr>
          <a:xfrm>
            <a:off x="-672973" y="413403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Préparation de rentrée</a:t>
            </a:r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8A7064-0DF2-4A42-92E7-20C00A821C23}"/>
              </a:ext>
            </a:extLst>
          </p:cNvPr>
          <p:cNvSpPr txBox="1"/>
          <p:nvPr/>
        </p:nvSpPr>
        <p:spPr>
          <a:xfrm>
            <a:off x="1148315" y="1350527"/>
            <a:ext cx="64616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altLang="fr-FR" sz="1800" dirty="0">
                <a:solidFill>
                  <a:schemeClr val="tx1"/>
                </a:solidFill>
              </a:rPr>
              <a:t>Les effectifs niveau par niveau dans chaque établissement retenus par la Direction des services départementaux (collèges) ou le Rectorat (lycées) tiennent compte:</a:t>
            </a:r>
          </a:p>
          <a:p>
            <a:pPr eaLnBrk="1" hangingPunct="1"/>
            <a:r>
              <a:rPr lang="fr-FR" altLang="fr-FR" sz="1800" dirty="0">
                <a:solidFill>
                  <a:schemeClr val="tx1"/>
                </a:solidFill>
              </a:rPr>
              <a:t>-   des « remontées pédagogiques »</a:t>
            </a:r>
          </a:p>
          <a:p>
            <a:pPr marL="285750" lvl="2" indent="-285750">
              <a:buFontTx/>
              <a:buChar char="-"/>
            </a:pPr>
            <a:r>
              <a:rPr lang="fr-FR" altLang="fr-FR" sz="1800" dirty="0">
                <a:solidFill>
                  <a:schemeClr val="tx1"/>
                </a:solidFill>
              </a:rPr>
              <a:t>des taux de redoublement moyens ou taux apparent de passage (T.A.P.)</a:t>
            </a:r>
          </a:p>
          <a:p>
            <a:pPr marL="285750" lvl="2" indent="-285750">
              <a:buFontTx/>
              <a:buChar char="-"/>
            </a:pPr>
            <a:r>
              <a:rPr lang="fr-FR" altLang="fr-FR" sz="1800" dirty="0">
                <a:solidFill>
                  <a:schemeClr val="tx1"/>
                </a:solidFill>
              </a:rPr>
              <a:t>des orientations</a:t>
            </a:r>
          </a:p>
          <a:p>
            <a:pPr marL="285750" indent="-285750" eaLnBrk="1" hangingPunct="1">
              <a:buFontTx/>
              <a:buChar char="-"/>
            </a:pPr>
            <a:r>
              <a:rPr lang="fr-FR" altLang="fr-FR" sz="1800" dirty="0">
                <a:solidFill>
                  <a:schemeClr val="tx1"/>
                </a:solidFill>
              </a:rPr>
              <a:t>des changements d’établissements...</a:t>
            </a:r>
          </a:p>
          <a:p>
            <a:pPr marL="285750" indent="-285750" eaLnBrk="1" hangingPunct="1">
              <a:buFontTx/>
              <a:buChar char="-"/>
            </a:pPr>
            <a:endParaRPr lang="fr-FR" altLang="fr-FR" sz="180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dirty="0">
                <a:solidFill>
                  <a:schemeClr val="tx1"/>
                </a:solidFill>
              </a:rPr>
              <a:t>...et ne correspondent pas toujours à la réalité.</a:t>
            </a:r>
          </a:p>
          <a:p>
            <a:pPr algn="r" eaLnBrk="1" hangingPunct="1"/>
            <a:r>
              <a:rPr lang="fr-FR" altLang="fr-FR" sz="1800" dirty="0">
                <a:solidFill>
                  <a:schemeClr val="tx1"/>
                </a:solidFill>
              </a:rPr>
              <a:t>Attention : inclusion! </a:t>
            </a:r>
            <a:endParaRPr lang="fr-FR" altLang="fr-FR" sz="4000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94DE91-2987-4D51-BAEF-F99F1973B657}"/>
              </a:ext>
            </a:extLst>
          </p:cNvPr>
          <p:cNvSpPr txBox="1"/>
          <p:nvPr/>
        </p:nvSpPr>
        <p:spPr>
          <a:xfrm>
            <a:off x="6060557" y="615854"/>
            <a:ext cx="286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Octobre-Novembre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385730" y="2458620"/>
            <a:ext cx="6426000" cy="1095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350" b="1" spc="-1">
                <a:latin typeface="Calibri"/>
                <a:ea typeface="DejaVu Sans"/>
              </a:rPr>
              <a:t>                   </a:t>
            </a:r>
            <a:endParaRPr lang="fr-FR" sz="135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spc="-1">
              <a:latin typeface="Arial"/>
            </a:endParaRPr>
          </a:p>
        </p:txBody>
      </p:sp>
      <p:pic>
        <p:nvPicPr>
          <p:cNvPr id="125" name="Picture 11"/>
          <p:cNvPicPr/>
          <p:nvPr/>
        </p:nvPicPr>
        <p:blipFill>
          <a:blip r:embed="rId2"/>
          <a:stretch/>
        </p:blipFill>
        <p:spPr>
          <a:xfrm>
            <a:off x="1385730" y="1371330"/>
            <a:ext cx="1131570" cy="140346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2465730" y="997650"/>
            <a:ext cx="5534460" cy="2741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- réduction du nombre d’heures (hors option, et limitation des options) : 28h contre 30  h actuellement...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- AP non financé…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- optimisation du remplissage des classes facilitée par la fin des séries</a:t>
            </a: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pc="-1" dirty="0">
                <a:solidFill>
                  <a:srgbClr val="FF0000"/>
                </a:solidFill>
                <a:latin typeface="Calibri"/>
                <a:ea typeface="DejaVu Sans"/>
              </a:rPr>
              <a:t>=&gt; une réduction globale des horaires (7 à 10%)</a:t>
            </a:r>
            <a:endParaRPr lang="fr-FR" sz="1800" spc="-1" dirty="0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1413540" y="605070"/>
            <a:ext cx="6370110" cy="387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2100" u="sng" spc="-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Bilan : </a:t>
            </a:r>
            <a:endParaRPr lang="fr-FR" sz="2100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248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charRg st="248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248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charRg st="248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charRg st="248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charRg st="248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BD06252-1D95-403C-83B7-0BC83F9A8A76}"/>
              </a:ext>
            </a:extLst>
          </p:cNvPr>
          <p:cNvSpPr txBox="1"/>
          <p:nvPr/>
        </p:nvSpPr>
        <p:spPr>
          <a:xfrm>
            <a:off x="1314449" y="1257301"/>
            <a:ext cx="648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Une pondération de 1,1 est appliquée à toute heure d’enseignement effectuée dans le cycle terminal. Cette réduction est plafonnée à 1h.</a:t>
            </a:r>
          </a:p>
          <a:p>
            <a:endParaRPr lang="fr-FR" sz="1800" dirty="0"/>
          </a:p>
          <a:p>
            <a:r>
              <a:rPr lang="fr-FR" sz="1800" dirty="0"/>
              <a:t>Une pondération de 1,25 est attribuée à toute heure d’enseignement en STS dans la limite du maxima de service.</a:t>
            </a:r>
          </a:p>
        </p:txBody>
      </p:sp>
    </p:spTree>
    <p:extLst>
      <p:ext uri="{BB962C8B-B14F-4D97-AF65-F5344CB8AC3E}">
        <p14:creationId xmlns:p14="http://schemas.microsoft.com/office/powerpoint/2010/main" val="3800252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répartition des moyens et le CA.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/>
              <a:t>Après avoir reçu la DHG, le CE </a:t>
            </a:r>
            <a:r>
              <a:rPr lang="fr-FR" sz="1800" dirty="0"/>
              <a:t>propose une </a:t>
            </a:r>
            <a:r>
              <a:rPr lang="en" sz="1800" dirty="0"/>
              <a:t>répartit</a:t>
            </a:r>
            <a:r>
              <a:rPr lang="fr-FR" sz="1800" dirty="0"/>
              <a:t>ion</a:t>
            </a:r>
            <a:r>
              <a:rPr lang="en" sz="1800" dirty="0"/>
              <a:t> </a:t>
            </a:r>
            <a:r>
              <a:rPr lang="fr-FR" sz="1800" dirty="0"/>
              <a:t>d</a:t>
            </a:r>
            <a:r>
              <a:rPr lang="en" sz="1800" dirty="0"/>
              <a:t>es moyens selon les besoins et les apports de l’établissement.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Cette répartition se fait selon le projet pédagogique de l’établissement, et après consultation du conseil pédagogique (sur l’organisation des enseignements et les modalités d’accompagnement pédagogique des élèves).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Sans obligation réglementaire, il faut forcer le CE à présenter sa répartition en assemblée plénière des enseignants.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01687" y="975377"/>
            <a:ext cx="8042313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alt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6ème ÉTAPE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Proposition de TRMD</a:t>
            </a:r>
            <a:br>
              <a:rPr lang="fr-FR" altLang="fr-FR" sz="3200" dirty="0">
                <a:solidFill>
                  <a:srgbClr val="FF0000"/>
                </a:solidFill>
              </a:rPr>
            </a:br>
            <a:endParaRPr lang="en" dirty="0"/>
          </a:p>
        </p:txBody>
      </p:sp>
      <p:sp>
        <p:nvSpPr>
          <p:cNvPr id="10" name="Shape 45">
            <a:extLst>
              <a:ext uri="{FF2B5EF4-FFF2-40B4-BE49-F238E27FC236}">
                <a16:creationId xmlns:a16="http://schemas.microsoft.com/office/drawing/2014/main" id="{F2262EA4-D814-42E1-840A-D1F2586DCF74}"/>
              </a:ext>
            </a:extLst>
          </p:cNvPr>
          <p:cNvSpPr txBox="1">
            <a:spLocks/>
          </p:cNvSpPr>
          <p:nvPr/>
        </p:nvSpPr>
        <p:spPr>
          <a:xfrm>
            <a:off x="-597008" y="517940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Préparation de rentrée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8E47A-12C5-40B0-AB1F-F3DA040AC173}"/>
              </a:ext>
            </a:extLst>
          </p:cNvPr>
          <p:cNvSpPr txBox="1"/>
          <p:nvPr/>
        </p:nvSpPr>
        <p:spPr>
          <a:xfrm>
            <a:off x="5858540" y="592097"/>
            <a:ext cx="25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92D050"/>
                </a:solidFill>
              </a:rPr>
              <a:t>Février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D9FDDEC-B10A-47CF-A036-6162C869B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181928"/>
              </p:ext>
            </p:extLst>
          </p:nvPr>
        </p:nvGraphicFramePr>
        <p:xfrm>
          <a:off x="1524000" y="735604"/>
          <a:ext cx="5802217" cy="386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7261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81349" y="1021258"/>
            <a:ext cx="7513055" cy="7009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alt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7ème ÉTAPE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Remontées des propositions de TRMD à la DSDEN  ou au rectorat</a:t>
            </a:r>
            <a:br>
              <a:rPr lang="fr-FR" altLang="fr-FR" sz="3200" dirty="0">
                <a:solidFill>
                  <a:srgbClr val="FF0000"/>
                </a:solidFill>
              </a:rPr>
            </a:br>
            <a:endParaRPr lang="en" dirty="0"/>
          </a:p>
        </p:txBody>
      </p:sp>
      <p:sp>
        <p:nvSpPr>
          <p:cNvPr id="10" name="Shape 45">
            <a:extLst>
              <a:ext uri="{FF2B5EF4-FFF2-40B4-BE49-F238E27FC236}">
                <a16:creationId xmlns:a16="http://schemas.microsoft.com/office/drawing/2014/main" id="{F2262EA4-D814-42E1-840A-D1F2586DCF74}"/>
              </a:ext>
            </a:extLst>
          </p:cNvPr>
          <p:cNvSpPr txBox="1">
            <a:spLocks/>
          </p:cNvSpPr>
          <p:nvPr/>
        </p:nvSpPr>
        <p:spPr>
          <a:xfrm>
            <a:off x="-597008" y="517940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Préparation de rentrée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8E47A-12C5-40B0-AB1F-F3DA040AC173}"/>
              </a:ext>
            </a:extLst>
          </p:cNvPr>
          <p:cNvSpPr txBox="1"/>
          <p:nvPr/>
        </p:nvSpPr>
        <p:spPr>
          <a:xfrm>
            <a:off x="5858540" y="592097"/>
            <a:ext cx="25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92D050"/>
                </a:solidFill>
              </a:rPr>
              <a:t>Mars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5C70F2-0AE0-4DF9-8BAD-5DFFB6FFA0DC}"/>
              </a:ext>
            </a:extLst>
          </p:cNvPr>
          <p:cNvSpPr txBox="1"/>
          <p:nvPr/>
        </p:nvSpPr>
        <p:spPr>
          <a:xfrm>
            <a:off x="881349" y="2026207"/>
            <a:ext cx="66287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fr-FR" sz="2000" dirty="0"/>
              <a:t>Groupe de travail : mesures de carte scolaire et </a:t>
            </a:r>
          </a:p>
          <a:p>
            <a:r>
              <a:rPr lang="fr-FR" sz="2000" dirty="0"/>
              <a:t>création de postes dans chaque département.</a:t>
            </a:r>
          </a:p>
          <a:p>
            <a:endParaRPr lang="fr-FR" sz="2000" dirty="0"/>
          </a:p>
          <a:p>
            <a:r>
              <a:rPr lang="fr-FR" sz="2000" dirty="0"/>
              <a:t>2) Décision définitive en Comité Technique Académique </a:t>
            </a:r>
          </a:p>
          <a:p>
            <a:r>
              <a:rPr lang="fr-FR" sz="2000" dirty="0"/>
              <a:t>sur les ouvertures / fermetures de postes.</a:t>
            </a:r>
          </a:p>
        </p:txBody>
      </p:sp>
    </p:spTree>
    <p:extLst>
      <p:ext uri="{BB962C8B-B14F-4D97-AF65-F5344CB8AC3E}">
        <p14:creationId xmlns:p14="http://schemas.microsoft.com/office/powerpoint/2010/main" val="4256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81349" y="1021258"/>
            <a:ext cx="7513055" cy="7009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alt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8ème ÉTAPE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Ajustements</a:t>
            </a:r>
            <a:br>
              <a:rPr lang="fr-FR" altLang="fr-FR" sz="3200" dirty="0">
                <a:solidFill>
                  <a:srgbClr val="FF0000"/>
                </a:solidFill>
              </a:rPr>
            </a:br>
            <a:endParaRPr lang="en" dirty="0"/>
          </a:p>
        </p:txBody>
      </p:sp>
      <p:sp>
        <p:nvSpPr>
          <p:cNvPr id="10" name="Shape 45">
            <a:extLst>
              <a:ext uri="{FF2B5EF4-FFF2-40B4-BE49-F238E27FC236}">
                <a16:creationId xmlns:a16="http://schemas.microsoft.com/office/drawing/2014/main" id="{F2262EA4-D814-42E1-840A-D1F2586DCF74}"/>
              </a:ext>
            </a:extLst>
          </p:cNvPr>
          <p:cNvSpPr txBox="1">
            <a:spLocks/>
          </p:cNvSpPr>
          <p:nvPr/>
        </p:nvSpPr>
        <p:spPr>
          <a:xfrm>
            <a:off x="-597008" y="517940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Préparation de rentrée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8E47A-12C5-40B0-AB1F-F3DA040AC173}"/>
              </a:ext>
            </a:extLst>
          </p:cNvPr>
          <p:cNvSpPr txBox="1"/>
          <p:nvPr/>
        </p:nvSpPr>
        <p:spPr>
          <a:xfrm>
            <a:off x="5210978" y="592097"/>
            <a:ext cx="367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92D050"/>
                </a:solidFill>
              </a:rPr>
              <a:t>Juin-Juillet-Août-Septembre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5C70F2-0AE0-4DF9-8BAD-5DFFB6FFA0DC}"/>
              </a:ext>
            </a:extLst>
          </p:cNvPr>
          <p:cNvSpPr txBox="1"/>
          <p:nvPr/>
        </p:nvSpPr>
        <p:spPr>
          <a:xfrm>
            <a:off x="988345" y="1697624"/>
            <a:ext cx="751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1) Mutations intra-académiques.</a:t>
            </a:r>
          </a:p>
          <a:p>
            <a:r>
              <a:rPr lang="fr-FR" sz="2000" dirty="0"/>
              <a:t>2) Affectation CSR et CSD sur les BMP</a:t>
            </a:r>
          </a:p>
          <a:p>
            <a:r>
              <a:rPr lang="fr-FR" sz="2000" dirty="0"/>
              <a:t>3) Affectation des stagiaires.</a:t>
            </a:r>
          </a:p>
          <a:p>
            <a:r>
              <a:rPr lang="fr-FR" sz="2000" dirty="0"/>
              <a:t>4) Affectation des TZR, des MA et des contractuels.</a:t>
            </a:r>
          </a:p>
        </p:txBody>
      </p:sp>
    </p:spTree>
    <p:extLst>
      <p:ext uri="{BB962C8B-B14F-4D97-AF65-F5344CB8AC3E}">
        <p14:creationId xmlns:p14="http://schemas.microsoft.com/office/powerpoint/2010/main" val="39641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Comment faire vivre le collectif ?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49500" y="1062276"/>
            <a:ext cx="7474015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Montrer au chef qu’il n’est pas seul à décider.</a:t>
            </a:r>
          </a:p>
          <a:p>
            <a:pPr marL="457200" indent="-228600"/>
            <a:r>
              <a:rPr lang="fr-FR" sz="2000" dirty="0"/>
              <a:t>Prise de contact auprès des parents en CP pour des actions communes.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Exprimer collectivement </a:t>
            </a:r>
            <a:r>
              <a:rPr lang="fr-FR" sz="2000" dirty="0"/>
              <a:t>tous </a:t>
            </a:r>
            <a:r>
              <a:rPr lang="en" sz="2000" dirty="0"/>
              <a:t>les besoins pédagogiques des équipes.</a:t>
            </a:r>
          </a:p>
          <a:p>
            <a:pPr marL="457200" indent="-228600"/>
            <a:r>
              <a:rPr lang="en" sz="2000" dirty="0"/>
              <a:t>Organiser une HIS avant la CP ou le CA. </a:t>
            </a:r>
            <a:r>
              <a:rPr lang="fr-FR" sz="2000" dirty="0"/>
              <a:t>HIS (avec un militant du SNES) avant la CP (besoins pédagogiques des équipes-travaillés en collectif)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Faire prendre conscience aux collègues des enjeux (</a:t>
            </a:r>
            <a:r>
              <a:rPr lang="fr-FR" sz="2000" dirty="0"/>
              <a:t>suppression de postes, conditions de travail dégradées…)</a:t>
            </a:r>
            <a:r>
              <a:rPr lang="en" sz="2000" dirty="0"/>
              <a:t>.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000" dirty="0"/>
              <a:t>Contacter la section </a:t>
            </a:r>
            <a:r>
              <a:rPr lang="fr-FR" sz="2000" dirty="0"/>
              <a:t>départementale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3331646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r>
              <a:rPr lang="fr-FR" altLang="fr-FR" dirty="0">
                <a:solidFill>
                  <a:srgbClr val="00B0F0"/>
                </a:solidFill>
                <a:latin typeface="Patrick Hand SC" panose="020B0604020202020204" charset="0"/>
                <a:cs typeface="Patrick Hand SC" panose="020B0604020202020204" charset="0"/>
              </a:rPr>
              <a:t>Sur quoi intervenir dans les instances?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73600" y="1218300"/>
            <a:ext cx="7474015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r>
              <a:rPr lang="fr-FR" altLang="fr-FR" sz="2000" dirty="0">
                <a:latin typeface="Sniglet" panose="020B0604020202020204" charset="0"/>
                <a:cs typeface="Sniglet" panose="020B0604020202020204" charset="0"/>
              </a:rPr>
              <a:t> Les horaires réglementaires, les seuils et la structure.</a:t>
            </a:r>
          </a:p>
          <a:p>
            <a:pPr eaLnBrk="1" hangingPunct="1"/>
            <a:r>
              <a:rPr lang="fr-FR" altLang="fr-FR" sz="2000" dirty="0">
                <a:latin typeface="Sniglet" panose="020B0604020202020204" charset="0"/>
                <a:cs typeface="Sniglet" panose="020B0604020202020204" charset="0"/>
              </a:rPr>
              <a:t> Les créations/ suppressions de postes.</a:t>
            </a:r>
          </a:p>
          <a:p>
            <a:pPr eaLnBrk="1" hangingPunct="1"/>
            <a:r>
              <a:rPr lang="fr-FR" altLang="fr-FR" sz="2000" dirty="0">
                <a:latin typeface="Sniglet" panose="020B0604020202020204" charset="0"/>
                <a:cs typeface="Sniglet" panose="020B0604020202020204" charset="0"/>
              </a:rPr>
              <a:t> Le taux d’heures supplémentaires en comparaison avec les autres établissements et la moyenne départementale.</a:t>
            </a:r>
          </a:p>
          <a:p>
            <a:pPr eaLnBrk="1" hangingPunct="1"/>
            <a:r>
              <a:rPr lang="fr-FR" altLang="fr-FR" sz="2000" dirty="0">
                <a:latin typeface="Sniglet" panose="020B0604020202020204" charset="0"/>
                <a:cs typeface="Sniglet" panose="020B0604020202020204" charset="0"/>
              </a:rPr>
              <a:t> Le H/E en comparaison avec le H/E de l’année précédente et la moyenne départementale.</a:t>
            </a:r>
          </a:p>
          <a:p>
            <a:pPr eaLnBrk="1" hangingPunct="1"/>
            <a:r>
              <a:rPr lang="fr-FR" altLang="fr-FR" sz="2000" dirty="0">
                <a:latin typeface="Sniglet" panose="020B0604020202020204" charset="0"/>
                <a:cs typeface="Sniglet" panose="020B0604020202020204" charset="0"/>
              </a:rPr>
              <a:t> L’inclusion.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99355E-135F-4CF8-B623-BC66219AE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Vote contre en CA.</a:t>
            </a:r>
          </a:p>
          <a:p>
            <a:r>
              <a:rPr lang="fr-FR" dirty="0"/>
              <a:t> Proposition d’un nouveau TRMD mis au vote.</a:t>
            </a:r>
          </a:p>
          <a:p>
            <a:r>
              <a:rPr lang="fr-FR" dirty="0"/>
              <a:t> Questions diverses. </a:t>
            </a:r>
          </a:p>
          <a:p>
            <a:r>
              <a:rPr lang="fr-FR" dirty="0"/>
              <a:t> Motion, </a:t>
            </a:r>
            <a:r>
              <a:rPr lang="fr-FR" dirty="0" err="1"/>
              <a:t>Voeu</a:t>
            </a:r>
            <a:r>
              <a:rPr lang="fr-FR" dirty="0"/>
              <a:t>.</a:t>
            </a:r>
          </a:p>
          <a:p>
            <a:r>
              <a:rPr lang="fr-FR" dirty="0"/>
              <a:t> Demande d’audience…</a:t>
            </a:r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A83C742-5D8E-48FD-9B28-40CC49B2D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338" y="796925"/>
            <a:ext cx="7021512" cy="749300"/>
          </a:xfrm>
        </p:spPr>
        <p:txBody>
          <a:bodyPr/>
          <a:lstStyle/>
          <a:p>
            <a:r>
              <a:rPr lang="fr-FR" altLang="fr-FR" dirty="0"/>
              <a:t>Comment intervenir en CA? </a:t>
            </a:r>
          </a:p>
        </p:txBody>
      </p:sp>
    </p:spTree>
    <p:extLst>
      <p:ext uri="{BB962C8B-B14F-4D97-AF65-F5344CB8AC3E}">
        <p14:creationId xmlns:p14="http://schemas.microsoft.com/office/powerpoint/2010/main" val="3099791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/>
              <a:t>En cas de vote contre la proposition de TRMD</a:t>
            </a:r>
            <a:endParaRPr lang="en" dirty="0"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49500" y="1724504"/>
            <a:ext cx="7020900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/>
              <a:t>Article R 421-9, alinéa 7. </a:t>
            </a:r>
            <a:r>
              <a:rPr lang="fr-FR" sz="1800" dirty="0">
                <a:solidFill>
                  <a:srgbClr val="FF0000"/>
                </a:solidFill>
              </a:rPr>
              <a:t>Décret n°2019-838</a:t>
            </a:r>
            <a:endParaRPr lang="en" sz="1800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“Dans l’hypothèse où la proposition relative à l’emploi des dotations en heures est rejetée par le CA, la CP procède à une nouvelle instruction avant qu’une nouvelle proposition soit soumise au vote du CA. Le second vote du conseil doit intervenir dans un délai de </a:t>
            </a:r>
            <a:r>
              <a:rPr lang="en" sz="1800" dirty="0">
                <a:solidFill>
                  <a:srgbClr val="FF0000"/>
                </a:solidFill>
              </a:rPr>
              <a:t>8 jours </a:t>
            </a:r>
            <a:r>
              <a:rPr lang="en" sz="1600" dirty="0"/>
              <a:t>suivant son premier vote. En cas de rejet de cette seconde proposition, le CE, en qualité de représentant de l’État arrête l’emploi des dotations en heures.”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123100" y="975377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alt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2ème ÉTAPE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PLF et Budget de l’EN</a:t>
            </a:r>
            <a:br>
              <a:rPr lang="fr-FR" altLang="fr-FR" sz="3200" dirty="0">
                <a:solidFill>
                  <a:srgbClr val="FF0000"/>
                </a:solidFill>
              </a:rPr>
            </a:br>
            <a:endParaRPr lang="en" dirty="0"/>
          </a:p>
        </p:txBody>
      </p:sp>
      <p:sp>
        <p:nvSpPr>
          <p:cNvPr id="10" name="Shape 45">
            <a:extLst>
              <a:ext uri="{FF2B5EF4-FFF2-40B4-BE49-F238E27FC236}">
                <a16:creationId xmlns:a16="http://schemas.microsoft.com/office/drawing/2014/main" id="{F2262EA4-D814-42E1-840A-D1F2586DCF74}"/>
              </a:ext>
            </a:extLst>
          </p:cNvPr>
          <p:cNvSpPr txBox="1">
            <a:spLocks/>
          </p:cNvSpPr>
          <p:nvPr/>
        </p:nvSpPr>
        <p:spPr>
          <a:xfrm>
            <a:off x="-641076" y="434668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Préparation de rentrée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8A7064-0DF2-4A42-92E7-20C00A821C23}"/>
              </a:ext>
            </a:extLst>
          </p:cNvPr>
          <p:cNvSpPr txBox="1"/>
          <p:nvPr/>
        </p:nvSpPr>
        <p:spPr>
          <a:xfrm>
            <a:off x="606487" y="1350527"/>
            <a:ext cx="7785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PLF 2021</a:t>
            </a:r>
          </a:p>
          <a:p>
            <a:pPr marL="285750" indent="-285750">
              <a:buFontTx/>
              <a:buChar char="-"/>
            </a:pP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budget d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étermine les moyens alloués à l’EN pour l’année civile suivante (fin novembre).</a:t>
            </a:r>
          </a:p>
          <a:p>
            <a:pPr eaLnBrk="1" hangingPunct="1"/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ministère attribue une enveloppe horaire globale pour chaque académie</a:t>
            </a:r>
            <a:endPara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8E47A-12C5-40B0-AB1F-F3DA040AC173}"/>
              </a:ext>
            </a:extLst>
          </p:cNvPr>
          <p:cNvSpPr txBox="1"/>
          <p:nvPr/>
        </p:nvSpPr>
        <p:spPr>
          <a:xfrm>
            <a:off x="5858540" y="592097"/>
            <a:ext cx="25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92D050"/>
                </a:solidFill>
              </a:rPr>
              <a:t>Novembre-Décembre</a:t>
            </a:r>
          </a:p>
        </p:txBody>
      </p:sp>
      <p:grpSp>
        <p:nvGrpSpPr>
          <p:cNvPr id="5" name="Organization Chart 6">
            <a:extLst>
              <a:ext uri="{FF2B5EF4-FFF2-40B4-BE49-F238E27FC236}">
                <a16:creationId xmlns:a16="http://schemas.microsoft.com/office/drawing/2014/main" id="{E301672D-C90A-4BE8-86F9-C1520A8232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12307" y="2525327"/>
            <a:ext cx="4532422" cy="1906870"/>
            <a:chOff x="279" y="1015"/>
            <a:chExt cx="2880" cy="726"/>
          </a:xfrm>
        </p:grpSpPr>
        <p:cxnSp>
          <p:nvCxnSpPr>
            <p:cNvPr id="1028" name="_s1028">
              <a:extLst>
                <a:ext uri="{FF2B5EF4-FFF2-40B4-BE49-F238E27FC236}">
                  <a16:creationId xmlns:a16="http://schemas.microsoft.com/office/drawing/2014/main" id="{C8B43EA3-395C-4A3E-BD7C-6B8A68D10A5B}"/>
                </a:ext>
              </a:extLst>
            </p:cNvPr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16200000" flipV="1">
              <a:off x="2152" y="874"/>
              <a:ext cx="143" cy="100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:a16="http://schemas.microsoft.com/office/drawing/2014/main" id="{005ABEA2-1964-40BB-A35E-D9FAF06F2F6D}"/>
                </a:ext>
              </a:extLst>
            </p:cNvPr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 flipV="1">
              <a:off x="1646" y="1379"/>
              <a:ext cx="146" cy="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>
              <a:extLst>
                <a:ext uri="{FF2B5EF4-FFF2-40B4-BE49-F238E27FC236}">
                  <a16:creationId xmlns:a16="http://schemas.microsoft.com/office/drawing/2014/main" id="{3209521B-A960-4962-A6EF-B94CA427F30E}"/>
                </a:ext>
              </a:extLst>
            </p:cNvPr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5400000" flipH="1" flipV="1">
              <a:off x="1142" y="875"/>
              <a:ext cx="147" cy="100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031">
              <a:extLst>
                <a:ext uri="{FF2B5EF4-FFF2-40B4-BE49-F238E27FC236}">
                  <a16:creationId xmlns:a16="http://schemas.microsoft.com/office/drawing/2014/main" id="{79E1A4BF-B93E-4D93-B993-E4F8B69B5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1015"/>
              <a:ext cx="865" cy="291"/>
            </a:xfrm>
            <a:prstGeom prst="roundRect">
              <a:avLst>
                <a:gd name="adj" fmla="val 225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BUDGET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EDUCATION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NATIONALE</a:t>
              </a:r>
            </a:p>
          </p:txBody>
        </p:sp>
        <p:sp>
          <p:nvSpPr>
            <p:cNvPr id="9" name="_s1032">
              <a:extLst>
                <a:ext uri="{FF2B5EF4-FFF2-40B4-BE49-F238E27FC236}">
                  <a16:creationId xmlns:a16="http://schemas.microsoft.com/office/drawing/2014/main" id="{A0FAD2D6-3E43-4443-AA7F-54AD05727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145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Académie 1</a:t>
              </a:r>
            </a:p>
          </p:txBody>
        </p:sp>
        <p:sp>
          <p:nvSpPr>
            <p:cNvPr id="11" name="_s1033">
              <a:extLst>
                <a:ext uri="{FF2B5EF4-FFF2-40B4-BE49-F238E27FC236}">
                  <a16:creationId xmlns:a16="http://schemas.microsoft.com/office/drawing/2014/main" id="{7E052CD6-756A-4C47-BBD8-E136B40E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1452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……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_s1034">
              <a:extLst>
                <a:ext uri="{FF2B5EF4-FFF2-40B4-BE49-F238E27FC236}">
                  <a16:creationId xmlns:a16="http://schemas.microsoft.com/office/drawing/2014/main" id="{E4624D69-B6CA-472C-B86B-607A29084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1449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Académie 30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349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6F7DFA6-998C-4A53-B84C-CD02EAF57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5"/>
            <a:ext cx="7020900" cy="750300"/>
          </a:xfrm>
        </p:spPr>
        <p:txBody>
          <a:bodyPr/>
          <a:lstStyle/>
          <a:p>
            <a:r>
              <a:rPr lang="fr-FR" altLang="fr-FR" dirty="0"/>
              <a:t>Exemples d’actions locales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5309D-D4DC-40BA-891D-4E1284FF362D}"/>
              </a:ext>
            </a:extLst>
          </p:cNvPr>
          <p:cNvSpPr/>
          <p:nvPr/>
        </p:nvSpPr>
        <p:spPr>
          <a:xfrm>
            <a:off x="1528923" y="1485003"/>
            <a:ext cx="65414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dirty="0"/>
              <a:t>- Demande d’audience à la DSDEN ou au rectorat (avec accompagnement par un militant du SNES-FSU)</a:t>
            </a:r>
          </a:p>
          <a:p>
            <a:pPr marL="285750" indent="-285750">
              <a:buFontTx/>
              <a:buChar char="-"/>
            </a:pPr>
            <a:r>
              <a:rPr lang="fr-FR" altLang="fr-FR" sz="2000" dirty="0"/>
              <a:t>Nuit des établissements.</a:t>
            </a:r>
          </a:p>
          <a:p>
            <a:pPr marL="285750" indent="-285750">
              <a:buFontTx/>
              <a:buChar char="-"/>
            </a:pPr>
            <a:r>
              <a:rPr lang="fr-FR" altLang="fr-FR" sz="2000" dirty="0"/>
              <a:t>Happening.</a:t>
            </a:r>
          </a:p>
          <a:p>
            <a:pPr marL="285750" indent="-285750">
              <a:buFontTx/>
              <a:buChar char="-"/>
            </a:pPr>
            <a:r>
              <a:rPr lang="fr-FR" altLang="fr-FR" sz="2000" dirty="0"/>
              <a:t>Pétitions.</a:t>
            </a:r>
          </a:p>
          <a:p>
            <a:pPr marL="285750" indent="-285750">
              <a:buFontTx/>
              <a:buChar char="-"/>
            </a:pPr>
            <a:r>
              <a:rPr lang="fr-FR" altLang="fr-FR" sz="2000" dirty="0"/>
              <a:t>Tractage.</a:t>
            </a:r>
          </a:p>
          <a:p>
            <a:pPr marL="285750" indent="-285750">
              <a:buFontTx/>
              <a:buChar char="-"/>
            </a:pPr>
            <a:r>
              <a:rPr lang="fr-FR" altLang="fr-FR" sz="2000" dirty="0"/>
              <a:t>Préavis de grève locale</a:t>
            </a:r>
          </a:p>
          <a:p>
            <a:pPr marL="285750" indent="-285750">
              <a:buFontTx/>
              <a:buChar char="-"/>
            </a:pPr>
            <a:r>
              <a:rPr lang="fr-FR" altLang="fr-FR" sz="2000" dirty="0"/>
              <a:t>Banderole d’établissements.</a:t>
            </a:r>
          </a:p>
          <a:p>
            <a:pPr marL="285750" indent="-285750">
              <a:buFontTx/>
              <a:buChar char="-"/>
            </a:pPr>
            <a:r>
              <a:rPr lang="fr-FR" altLang="fr-FR" sz="2000" dirty="0"/>
              <a:t>Contacter la presse/les élus…</a:t>
            </a:r>
          </a:p>
        </p:txBody>
      </p:sp>
    </p:spTree>
    <p:extLst>
      <p:ext uri="{BB962C8B-B14F-4D97-AF65-F5344CB8AC3E}">
        <p14:creationId xmlns:p14="http://schemas.microsoft.com/office/powerpoint/2010/main" val="2753112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179831" y="892734"/>
            <a:ext cx="5075054" cy="47886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Nous contacter :</a:t>
            </a:r>
            <a:endParaRPr lang="e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A90E008D-A684-4D0E-8542-C3A28018F899}"/>
              </a:ext>
            </a:extLst>
          </p:cNvPr>
          <p:cNvSpPr txBox="1">
            <a:spLocks/>
          </p:cNvSpPr>
          <p:nvPr/>
        </p:nvSpPr>
        <p:spPr>
          <a:xfrm>
            <a:off x="1734306" y="2458840"/>
            <a:ext cx="12319214" cy="624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fr-FR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s3lyo@snes.edu</a:t>
            </a:r>
            <a:r>
              <a:rPr lang="fr-FR" sz="2000" dirty="0">
                <a:solidFill>
                  <a:schemeClr val="tx1"/>
                </a:solidFill>
              </a:rPr>
              <a:t>      	                               </a:t>
            </a:r>
          </a:p>
          <a:p>
            <a:pPr algn="l">
              <a:lnSpc>
                <a:spcPct val="200000"/>
              </a:lnSpc>
            </a:pPr>
            <a:r>
              <a:rPr lang="fr-FR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s2rhone@lyon.snes.edu</a:t>
            </a:r>
            <a:endParaRPr lang="fr-FR" sz="2000" dirty="0">
              <a:solidFill>
                <a:schemeClr val="tx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fr-FR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s2loire@lyon.snes.edu</a:t>
            </a:r>
            <a:endParaRPr lang="fr-FR" sz="2000" dirty="0">
              <a:solidFill>
                <a:schemeClr val="tx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fr-FR" sz="20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s2ain@lyon.snes.edu</a:t>
            </a:r>
            <a:endParaRPr lang="fr-FR" sz="20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0866C3-3131-4008-A376-371B648FAB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97" y="1680798"/>
            <a:ext cx="1556083" cy="15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123100" y="975377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alt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3ème ÉTAPE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Dotation académique</a:t>
            </a:r>
            <a:br>
              <a:rPr lang="fr-FR" altLang="fr-FR" sz="3200" dirty="0">
                <a:solidFill>
                  <a:srgbClr val="FF0000"/>
                </a:solidFill>
              </a:rPr>
            </a:br>
            <a:endParaRPr lang="en" dirty="0"/>
          </a:p>
        </p:txBody>
      </p:sp>
      <p:sp>
        <p:nvSpPr>
          <p:cNvPr id="10" name="Shape 45">
            <a:extLst>
              <a:ext uri="{FF2B5EF4-FFF2-40B4-BE49-F238E27FC236}">
                <a16:creationId xmlns:a16="http://schemas.microsoft.com/office/drawing/2014/main" id="{F2262EA4-D814-42E1-840A-D1F2586DCF74}"/>
              </a:ext>
            </a:extLst>
          </p:cNvPr>
          <p:cNvSpPr txBox="1">
            <a:spLocks/>
          </p:cNvSpPr>
          <p:nvPr/>
        </p:nvSpPr>
        <p:spPr>
          <a:xfrm>
            <a:off x="-641076" y="434668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Préparation de rentrée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8E47A-12C5-40B0-AB1F-F3DA040AC173}"/>
              </a:ext>
            </a:extLst>
          </p:cNvPr>
          <p:cNvSpPr txBox="1"/>
          <p:nvPr/>
        </p:nvSpPr>
        <p:spPr>
          <a:xfrm>
            <a:off x="5858540" y="592097"/>
            <a:ext cx="25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92D050"/>
                </a:solidFill>
              </a:rPr>
              <a:t>Janvier-Février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F6F9AAE0-33B4-4DCA-AFE2-C7D784934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423" y="1598038"/>
            <a:ext cx="1695024" cy="72682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/>
              <a:t>Académie de Lyon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F6F48F40-FD77-4255-932B-BA849B9C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43" y="3100830"/>
            <a:ext cx="2249629" cy="7503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DSDEN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Département de La Loire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Collèges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680079C3-19BA-489D-BA07-317063B0B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341" y="3126955"/>
            <a:ext cx="2183196" cy="72682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DSDEN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Département du Rhône 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Collèges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F3ECA000-5F51-4F4B-8557-F4017266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340" y="3126955"/>
            <a:ext cx="1966968" cy="761721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DSDEN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Département de L’Ain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Collèges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5F6F61DA-4837-46D3-A457-AFDFAC070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2716" y="2508933"/>
            <a:ext cx="373601" cy="3790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A0051865-D350-49B7-AAFD-85F3DC4C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765" y="2323508"/>
            <a:ext cx="1276436" cy="698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CF767420-ECC2-4E4E-93E3-6BC10635A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787" y="2482417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054A6504-14DC-4420-BFC0-185F5A55A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118" y="1832667"/>
            <a:ext cx="1152525" cy="288925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>
              <a:solidFill>
                <a:srgbClr val="FF0000"/>
              </a:solidFill>
            </a:endParaRPr>
          </a:p>
        </p:txBody>
      </p:sp>
      <p:sp>
        <p:nvSpPr>
          <p:cNvPr id="21" name="AutoShape 23">
            <a:extLst>
              <a:ext uri="{FF2B5EF4-FFF2-40B4-BE49-F238E27FC236}">
                <a16:creationId xmlns:a16="http://schemas.microsoft.com/office/drawing/2014/main" id="{98F91BAD-6072-442F-87E2-7ED173D9F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314" y="1532695"/>
            <a:ext cx="1511300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/>
              <a:t>LYCEES 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/>
              <a:t>DHG Globale</a:t>
            </a:r>
          </a:p>
        </p:txBody>
      </p:sp>
    </p:spTree>
    <p:extLst>
      <p:ext uri="{BB962C8B-B14F-4D97-AF65-F5344CB8AC3E}">
        <p14:creationId xmlns:p14="http://schemas.microsoft.com/office/powerpoint/2010/main" val="343454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123100" y="975377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alt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4ème ÉTAPE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Dotation départementale</a:t>
            </a:r>
            <a:br>
              <a:rPr lang="fr-FR" altLang="fr-FR" sz="3200" dirty="0">
                <a:solidFill>
                  <a:srgbClr val="FF0000"/>
                </a:solidFill>
              </a:rPr>
            </a:br>
            <a:endParaRPr lang="en" dirty="0"/>
          </a:p>
        </p:txBody>
      </p:sp>
      <p:sp>
        <p:nvSpPr>
          <p:cNvPr id="10" name="Shape 45">
            <a:extLst>
              <a:ext uri="{FF2B5EF4-FFF2-40B4-BE49-F238E27FC236}">
                <a16:creationId xmlns:a16="http://schemas.microsoft.com/office/drawing/2014/main" id="{F2262EA4-D814-42E1-840A-D1F2586DCF74}"/>
              </a:ext>
            </a:extLst>
          </p:cNvPr>
          <p:cNvSpPr txBox="1">
            <a:spLocks/>
          </p:cNvSpPr>
          <p:nvPr/>
        </p:nvSpPr>
        <p:spPr>
          <a:xfrm>
            <a:off x="-641076" y="434668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Préparation de rentrée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8E47A-12C5-40B0-AB1F-F3DA040AC173}"/>
              </a:ext>
            </a:extLst>
          </p:cNvPr>
          <p:cNvSpPr txBox="1"/>
          <p:nvPr/>
        </p:nvSpPr>
        <p:spPr>
          <a:xfrm>
            <a:off x="5858540" y="592097"/>
            <a:ext cx="25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92D050"/>
                </a:solidFill>
              </a:rPr>
              <a:t>Janvier-Février</a:t>
            </a:r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id="{51546E15-ADD1-4E7A-96FC-E143226D6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906" y="1529935"/>
            <a:ext cx="3024187" cy="8255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DSDEN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Département du Rhône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Collèges-Lycées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</p:txBody>
      </p:sp>
      <p:sp>
        <p:nvSpPr>
          <p:cNvPr id="29" name="AutoShape 9">
            <a:extLst>
              <a:ext uri="{FF2B5EF4-FFF2-40B4-BE49-F238E27FC236}">
                <a16:creationId xmlns:a16="http://schemas.microsoft.com/office/drawing/2014/main" id="{B3994809-1A58-486A-BA7F-36517BEA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737" y="3071539"/>
            <a:ext cx="1727200" cy="8255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/>
              <a:t>Collège 1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/>
              <a:t>DHG globale</a:t>
            </a:r>
          </a:p>
        </p:txBody>
      </p:sp>
      <p:sp>
        <p:nvSpPr>
          <p:cNvPr id="30" name="AutoShape 12">
            <a:extLst>
              <a:ext uri="{FF2B5EF4-FFF2-40B4-BE49-F238E27FC236}">
                <a16:creationId xmlns:a16="http://schemas.microsoft.com/office/drawing/2014/main" id="{9ADF7823-E071-4B2D-A8AE-9363E99A1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075" y="3103964"/>
            <a:ext cx="1728787" cy="8255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/>
              <a:t>Collège 2 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/>
              <a:t>DHG globale</a:t>
            </a:r>
          </a:p>
        </p:txBody>
      </p:sp>
      <p:sp>
        <p:nvSpPr>
          <p:cNvPr id="31" name="AutoShape 13">
            <a:extLst>
              <a:ext uri="{FF2B5EF4-FFF2-40B4-BE49-F238E27FC236}">
                <a16:creationId xmlns:a16="http://schemas.microsoft.com/office/drawing/2014/main" id="{4C06D53A-6C64-499E-A7CB-D8A2903E8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255" y="3100741"/>
            <a:ext cx="1584325" cy="8255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Lycée 1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DHG Globale</a:t>
            </a:r>
          </a:p>
        </p:txBody>
      </p:sp>
      <p:sp>
        <p:nvSpPr>
          <p:cNvPr id="32" name="AutoShape 14">
            <a:extLst>
              <a:ext uri="{FF2B5EF4-FFF2-40B4-BE49-F238E27FC236}">
                <a16:creationId xmlns:a16="http://schemas.microsoft.com/office/drawing/2014/main" id="{CEEC4140-6DF9-4DDF-A827-30041366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973" y="3099831"/>
            <a:ext cx="1584325" cy="8255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…</a:t>
            </a: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0BAA3B88-3F9C-4169-A9A2-DA1D338A4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9161" y="2313822"/>
            <a:ext cx="630914" cy="582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Line 17">
            <a:extLst>
              <a:ext uri="{FF2B5EF4-FFF2-40B4-BE49-F238E27FC236}">
                <a16:creationId xmlns:a16="http://schemas.microsoft.com/office/drawing/2014/main" id="{06DEBA12-696F-497A-AD6A-C4BDE5A36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08" y="2427286"/>
            <a:ext cx="16035" cy="5142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Line 18">
            <a:extLst>
              <a:ext uri="{FF2B5EF4-FFF2-40B4-BE49-F238E27FC236}">
                <a16:creationId xmlns:a16="http://schemas.microsoft.com/office/drawing/2014/main" id="{1E663192-590A-4CA9-A69B-9C2BB02F5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840" y="2470983"/>
            <a:ext cx="16035" cy="5142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Line 19">
            <a:extLst>
              <a:ext uri="{FF2B5EF4-FFF2-40B4-BE49-F238E27FC236}">
                <a16:creationId xmlns:a16="http://schemas.microsoft.com/office/drawing/2014/main" id="{41E207D5-9246-4000-A06F-06075076B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1875" y="2121593"/>
            <a:ext cx="778452" cy="582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76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061550" y="62402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La Dotation Horaire Globale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061550" y="1757067"/>
            <a:ext cx="7020900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Déterminée par la DOS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académique (lycées)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départementale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(collèges) 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Dotation à la structure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 fonction des seuils académiques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>
              <a:spcBef>
                <a:spcPts val="0"/>
              </a:spcBef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Enveloppe globale, avec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répartition HP/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 (%).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01687" y="975377"/>
            <a:ext cx="8042313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alt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5ème ÉTAPE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Dotation dans les établissements</a:t>
            </a:r>
            <a:br>
              <a:rPr lang="fr-FR" altLang="fr-FR" sz="3200" dirty="0">
                <a:solidFill>
                  <a:srgbClr val="FF0000"/>
                </a:solidFill>
              </a:rPr>
            </a:br>
            <a:endParaRPr lang="en" dirty="0"/>
          </a:p>
        </p:txBody>
      </p:sp>
      <p:sp>
        <p:nvSpPr>
          <p:cNvPr id="10" name="Shape 45">
            <a:extLst>
              <a:ext uri="{FF2B5EF4-FFF2-40B4-BE49-F238E27FC236}">
                <a16:creationId xmlns:a16="http://schemas.microsoft.com/office/drawing/2014/main" id="{F2262EA4-D814-42E1-840A-D1F2586DCF74}"/>
              </a:ext>
            </a:extLst>
          </p:cNvPr>
          <p:cNvSpPr txBox="1">
            <a:spLocks/>
          </p:cNvSpPr>
          <p:nvPr/>
        </p:nvSpPr>
        <p:spPr>
          <a:xfrm>
            <a:off x="-597008" y="517940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Préparation de rentrée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8E47A-12C5-40B0-AB1F-F3DA040AC173}"/>
              </a:ext>
            </a:extLst>
          </p:cNvPr>
          <p:cNvSpPr txBox="1"/>
          <p:nvPr/>
        </p:nvSpPr>
        <p:spPr>
          <a:xfrm>
            <a:off x="5858540" y="592097"/>
            <a:ext cx="25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92D050"/>
                </a:solidFill>
              </a:rPr>
              <a:t>Janvier-Février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9C18B8D2-F14E-4941-903A-7E877628F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440" y="1571797"/>
            <a:ext cx="1864596" cy="49707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DHG GLOBALE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6DDAED93-6174-4F38-ADC0-7D3458636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68" y="2792642"/>
            <a:ext cx="1655762" cy="6477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Heures Postes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 dirty="0"/>
              <a:t>HP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fr-FR" altLang="fr-FR" sz="1600" dirty="0"/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AED21A4D-B07D-4F41-9222-83F8EEDCD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117" y="2826092"/>
            <a:ext cx="2008319" cy="59173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100" dirty="0"/>
              <a:t>Heures supplémentaires Années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dirty="0"/>
              <a:t>HSA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8F6D399A-0118-4D7F-8701-9A0775CCF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43" y="2795204"/>
            <a:ext cx="2649549" cy="62262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000"/>
              <a:t>Indemnités de missions particulières</a:t>
            </a:r>
          </a:p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fr-FR" altLang="fr-FR" sz="1600"/>
              <a:t>IMP</a:t>
            </a: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6C862AEE-3121-4B17-A362-5EE8E5159A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1876" y="2183114"/>
            <a:ext cx="441553" cy="43407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280D5BBB-8D3F-4F8E-BDFD-09CA3D4DF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4927" y="2149971"/>
            <a:ext cx="0" cy="647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2CBC5684-029F-4C6E-A837-7321F5A59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9212" y="1792604"/>
            <a:ext cx="1439862" cy="70525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16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504092" y="1422235"/>
            <a:ext cx="5068520" cy="5566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fr-FR" sz="1800" dirty="0">
                <a:latin typeface="+mj-lt"/>
              </a:rPr>
              <a:t>Les besoins :</a:t>
            </a:r>
            <a:endParaRPr lang="en" sz="1800" dirty="0">
              <a:latin typeface="+mj-lt"/>
            </a:endParaRPr>
          </a:p>
          <a:p>
            <a:pPr marL="457200" lvl="0" indent="-228600"/>
            <a:r>
              <a:rPr lang="en" sz="1800" dirty="0">
                <a:latin typeface="+mj-lt"/>
              </a:rPr>
              <a:t>- les grilles horaires nationales.</a:t>
            </a:r>
          </a:p>
          <a:p>
            <a:pPr marL="457200" lvl="0" indent="-228600"/>
            <a:r>
              <a:rPr lang="en" sz="1800" dirty="0">
                <a:latin typeface="+mj-lt"/>
              </a:rPr>
              <a:t>- le nombre de divisions par niveau.</a:t>
            </a:r>
          </a:p>
          <a:p>
            <a:pPr marL="457200" lvl="0" indent="-228600"/>
            <a:r>
              <a:rPr lang="en" sz="1800" dirty="0">
                <a:latin typeface="+mj-lt"/>
              </a:rPr>
              <a:t>- les heures “marges”.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EAC738-6EAD-4181-9FAF-7688777FC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089" y="234356"/>
            <a:ext cx="6418683" cy="1159800"/>
          </a:xfrm>
        </p:spPr>
        <p:txBody>
          <a:bodyPr/>
          <a:lstStyle/>
          <a:p>
            <a:r>
              <a:rPr lang="fr-FR" sz="4000" dirty="0"/>
              <a:t>La répartition des moyens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57825-19A3-4D09-B8C5-2372F2562B96}"/>
              </a:ext>
            </a:extLst>
          </p:cNvPr>
          <p:cNvSpPr/>
          <p:nvPr/>
        </p:nvSpPr>
        <p:spPr>
          <a:xfrm>
            <a:off x="4404058" y="14229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>
              <a:buClr>
                <a:schemeClr val="dk2"/>
              </a:buClr>
              <a:buSzPct val="100000"/>
            </a:pPr>
            <a:r>
              <a:rPr lang="fr-FR" sz="1800" dirty="0">
                <a:solidFill>
                  <a:schemeClr val="dk2"/>
                </a:solidFill>
                <a:latin typeface="+mj-lt"/>
                <a:cs typeface="Sniglet"/>
                <a:sym typeface="Sniglet"/>
              </a:rPr>
              <a:t>Les apports :</a:t>
            </a:r>
            <a:endParaRPr lang="en" sz="1800" dirty="0">
              <a:solidFill>
                <a:schemeClr val="dk2"/>
              </a:solidFill>
              <a:latin typeface="+mj-lt"/>
              <a:cs typeface="Sniglet"/>
              <a:sym typeface="Sniglet"/>
            </a:endParaRPr>
          </a:p>
          <a:p>
            <a:pPr marL="457200" indent="-228600"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  <a:latin typeface="+mj-lt"/>
                <a:cs typeface="Sniglet"/>
                <a:sym typeface="Sniglet"/>
              </a:rPr>
              <a:t>Les ORS des enseignants.</a:t>
            </a:r>
          </a:p>
          <a:p>
            <a:pPr marL="457200" indent="-228600"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  <a:latin typeface="+mj-lt"/>
                <a:cs typeface="Sniglet"/>
                <a:sym typeface="Sniglet"/>
              </a:rPr>
              <a:t>Le nombre de profs par discipline.</a:t>
            </a:r>
          </a:p>
          <a:p>
            <a:pPr marL="457200" indent="-228600"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  <a:latin typeface="+mj-lt"/>
                <a:cs typeface="Sniglet"/>
                <a:sym typeface="Sniglet"/>
              </a:rPr>
              <a:t>Les décharges et heures statutaires</a:t>
            </a:r>
            <a:r>
              <a:rPr lang="en" dirty="0"/>
              <a:t>.</a:t>
            </a:r>
          </a:p>
        </p:txBody>
      </p:sp>
      <p:sp>
        <p:nvSpPr>
          <p:cNvPr id="8" name="Éclair 7">
            <a:extLst>
              <a:ext uri="{FF2B5EF4-FFF2-40B4-BE49-F238E27FC236}">
                <a16:creationId xmlns:a16="http://schemas.microsoft.com/office/drawing/2014/main" id="{043DE7ED-BC58-4975-8E98-B35CDF95BFAE}"/>
              </a:ext>
            </a:extLst>
          </p:cNvPr>
          <p:cNvSpPr/>
          <p:nvPr/>
        </p:nvSpPr>
        <p:spPr>
          <a:xfrm>
            <a:off x="4252640" y="1447370"/>
            <a:ext cx="518652" cy="135613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3150E0-8BEF-44FE-BD30-B197A89D49F5}"/>
              </a:ext>
            </a:extLst>
          </p:cNvPr>
          <p:cNvSpPr/>
          <p:nvPr/>
        </p:nvSpPr>
        <p:spPr>
          <a:xfrm>
            <a:off x="1899138" y="3164643"/>
            <a:ext cx="5744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/>
            <a:r>
              <a:rPr lang="en" sz="1800" dirty="0">
                <a:solidFill>
                  <a:schemeClr val="tx1"/>
                </a:solidFill>
              </a:rPr>
              <a:t>Détermination des HSA.</a:t>
            </a:r>
          </a:p>
          <a:p>
            <a:pPr marL="457200" lvl="0" indent="-228600"/>
            <a:r>
              <a:rPr lang="en" sz="1800" dirty="0">
                <a:solidFill>
                  <a:schemeClr val="tx1"/>
                </a:solidFill>
              </a:rPr>
              <a:t>Détermination des CSR et CSD, des BMP.</a:t>
            </a:r>
          </a:p>
          <a:p>
            <a:pPr marL="457200" lvl="0" indent="-228600"/>
            <a:r>
              <a:rPr lang="en" sz="1800" dirty="0">
                <a:solidFill>
                  <a:schemeClr val="tx1"/>
                </a:solidFill>
              </a:rPr>
              <a:t>Détermination des suppressions ou des créations</a:t>
            </a:r>
            <a:r>
              <a:rPr lang="en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4392</Words>
  <Application>Microsoft Office PowerPoint</Application>
  <PresentationFormat>Affichage à l'écran (16:9)</PresentationFormat>
  <Paragraphs>514</Paragraphs>
  <Slides>41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Sniglet</vt:lpstr>
      <vt:lpstr>Calibri</vt:lpstr>
      <vt:lpstr>Wingdings</vt:lpstr>
      <vt:lpstr>Arial</vt:lpstr>
      <vt:lpstr>Patrick Hand SC</vt:lpstr>
      <vt:lpstr>StarSymbol</vt:lpstr>
      <vt:lpstr>Seyton template</vt:lpstr>
      <vt:lpstr>Stage CA-DHG Jeudi 28 janvier 2021</vt:lpstr>
      <vt:lpstr>Les compétences du CA de préparation de rentrée</vt:lpstr>
      <vt:lpstr>1ère ÉTAPE : PRÉVISIONS D'EFFECTIFS  </vt:lpstr>
      <vt:lpstr>2ème ÉTAPE : PLF et Budget de l’EN </vt:lpstr>
      <vt:lpstr>3ème ÉTAPE : Dotation académique </vt:lpstr>
      <vt:lpstr>4ème ÉTAPE : Dotation départementale </vt:lpstr>
      <vt:lpstr>La Dotation Horaire Globale</vt:lpstr>
      <vt:lpstr>5ème ÉTAPE : Dotation dans les établissements </vt:lpstr>
      <vt:lpstr>La répartition des moyens</vt:lpstr>
      <vt:lpstr>AJUSTEMENTS DES BESOINS ET DES SUPPORTS</vt:lpstr>
      <vt:lpstr>La Dotation Horaire Globale en collège.</vt:lpstr>
      <vt:lpstr>La Dotation Horaire Globale en lycée.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répartition des moyens et le CA.</vt:lpstr>
      <vt:lpstr>6ème ÉTAPE : Proposition de TRMD </vt:lpstr>
      <vt:lpstr>7ème ÉTAPE : Remontées des propositions de TRMD à la DSDEN  ou au rectorat </vt:lpstr>
      <vt:lpstr>8ème ÉTAPE : Ajustements </vt:lpstr>
      <vt:lpstr>Comment faire vivre le collectif ?</vt:lpstr>
      <vt:lpstr>Sur quoi intervenir dans les instances?</vt:lpstr>
      <vt:lpstr>Comment intervenir en CA? </vt:lpstr>
      <vt:lpstr>En cas de vote contre la proposition de TRMD</vt:lpstr>
      <vt:lpstr>Exemples d’actions locales</vt:lpstr>
      <vt:lpstr>Nous contacter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DHG et CA : autonomie ou mise en concurrence ?</dc:title>
  <dc:creator>Nadege;Romain</dc:creator>
  <cp:lastModifiedBy>Nadege Pagliaroli</cp:lastModifiedBy>
  <cp:revision>60</cp:revision>
  <dcterms:modified xsi:type="dcterms:W3CDTF">2021-01-27T17:59:41Z</dcterms:modified>
</cp:coreProperties>
</file>