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8.xml" ContentType="application/vnd.openxmlformats-officedocument.themeOverride+xml"/>
  <Override PartName="/ppt/notesSlides/notesSlide46.xml" ContentType="application/vnd.openxmlformats-officedocument.presentationml.notesSlide+xml"/>
  <Override PartName="/ppt/theme/themeOverride9.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10.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11.xml" ContentType="application/vnd.openxmlformats-officedocument.themeOverride+xml"/>
  <Override PartName="/ppt/notesSlides/notesSlide52.xml" ContentType="application/vnd.openxmlformats-officedocument.presentationml.notesSlide+xml"/>
  <Override PartName="/ppt/theme/themeOverride12.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13.xml" ContentType="application/vnd.openxmlformats-officedocument.themeOverr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3"/>
  </p:notesMasterIdLst>
  <p:sldIdLst>
    <p:sldId id="461" r:id="rId2"/>
    <p:sldId id="256" r:id="rId3"/>
    <p:sldId id="402" r:id="rId4"/>
    <p:sldId id="354" r:id="rId5"/>
    <p:sldId id="421" r:id="rId6"/>
    <p:sldId id="462" r:id="rId7"/>
    <p:sldId id="464" r:id="rId8"/>
    <p:sldId id="463" r:id="rId9"/>
    <p:sldId id="397" r:id="rId10"/>
    <p:sldId id="475" r:id="rId11"/>
    <p:sldId id="414" r:id="rId12"/>
    <p:sldId id="425" r:id="rId13"/>
    <p:sldId id="427" r:id="rId14"/>
    <p:sldId id="403" r:id="rId15"/>
    <p:sldId id="404" r:id="rId16"/>
    <p:sldId id="398" r:id="rId17"/>
    <p:sldId id="405" r:id="rId18"/>
    <p:sldId id="465" r:id="rId19"/>
    <p:sldId id="466" r:id="rId20"/>
    <p:sldId id="411" r:id="rId21"/>
    <p:sldId id="467" r:id="rId22"/>
    <p:sldId id="406" r:id="rId23"/>
    <p:sldId id="436" r:id="rId24"/>
    <p:sldId id="468" r:id="rId25"/>
    <p:sldId id="500" r:id="rId26"/>
    <p:sldId id="501" r:id="rId27"/>
    <p:sldId id="502" r:id="rId28"/>
    <p:sldId id="289" r:id="rId29"/>
    <p:sldId id="301" r:id="rId30"/>
    <p:sldId id="302" r:id="rId31"/>
    <p:sldId id="503" r:id="rId32"/>
    <p:sldId id="497" r:id="rId33"/>
    <p:sldId id="303" r:id="rId34"/>
    <p:sldId id="307" r:id="rId35"/>
    <p:sldId id="420" r:id="rId36"/>
    <p:sldId id="349" r:id="rId37"/>
    <p:sldId id="416" r:id="rId38"/>
    <p:sldId id="350" r:id="rId39"/>
    <p:sldId id="415" r:id="rId40"/>
    <p:sldId id="437" r:id="rId41"/>
    <p:sldId id="438" r:id="rId42"/>
    <p:sldId id="440" r:id="rId43"/>
    <p:sldId id="441" r:id="rId44"/>
    <p:sldId id="498" r:id="rId45"/>
    <p:sldId id="474" r:id="rId46"/>
    <p:sldId id="428" r:id="rId47"/>
    <p:sldId id="470" r:id="rId48"/>
    <p:sldId id="469" r:id="rId49"/>
    <p:sldId id="516" r:id="rId50"/>
    <p:sldId id="389" r:id="rId51"/>
    <p:sldId id="429" r:id="rId52"/>
    <p:sldId id="393" r:id="rId53"/>
    <p:sldId id="471" r:id="rId54"/>
    <p:sldId id="435" r:id="rId55"/>
    <p:sldId id="458" r:id="rId56"/>
    <p:sldId id="510" r:id="rId57"/>
    <p:sldId id="511" r:id="rId58"/>
    <p:sldId id="504" r:id="rId59"/>
    <p:sldId id="505" r:id="rId60"/>
    <p:sldId id="508" r:id="rId61"/>
    <p:sldId id="509" r:id="rId62"/>
    <p:sldId id="506" r:id="rId63"/>
    <p:sldId id="287" r:id="rId64"/>
    <p:sldId id="515" r:id="rId65"/>
    <p:sldId id="276" r:id="rId66"/>
    <p:sldId id="493" r:id="rId67"/>
    <p:sldId id="473" r:id="rId68"/>
    <p:sldId id="513" r:id="rId69"/>
    <p:sldId id="496" r:id="rId70"/>
    <p:sldId id="321" r:id="rId71"/>
    <p:sldId id="512" r:id="rId72"/>
    <p:sldId id="323" r:id="rId73"/>
    <p:sldId id="476" r:id="rId74"/>
    <p:sldId id="325" r:id="rId75"/>
    <p:sldId id="481" r:id="rId76"/>
    <p:sldId id="482" r:id="rId77"/>
    <p:sldId id="485" r:id="rId78"/>
    <p:sldId id="486" r:id="rId79"/>
    <p:sldId id="492" r:id="rId80"/>
    <p:sldId id="326" r:id="rId81"/>
    <p:sldId id="472" r:id="rId82"/>
  </p:sldIdLst>
  <p:sldSz cx="12192000" cy="6858000"/>
  <p:notesSz cx="7053263" cy="10180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06">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F00"/>
    <a:srgbClr val="4091C0"/>
    <a:srgbClr val="B80008"/>
    <a:srgbClr val="89B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EA0133-E271-45AB-8D80-2FBDD68D1F05}">
  <a:tblStyle styleId="{C3EA0133-E271-45AB-8D80-2FBDD68D1F05}"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2" autoAdjust="0"/>
    <p:restoredTop sz="78205" autoAdjust="0"/>
  </p:normalViewPr>
  <p:slideViewPr>
    <p:cSldViewPr snapToGrid="0" snapToObjects="1">
      <p:cViewPr varScale="1">
        <p:scale>
          <a:sx n="58" d="100"/>
          <a:sy n="58" d="100"/>
        </p:scale>
        <p:origin x="1500" y="72"/>
      </p:cViewPr>
      <p:guideLst>
        <p:guide orient="horz" pos="2160"/>
        <p:guide pos="3840"/>
      </p:guideLst>
    </p:cSldViewPr>
  </p:slideViewPr>
  <p:outlineViewPr>
    <p:cViewPr>
      <p:scale>
        <a:sx n="33" d="100"/>
        <a:sy n="33" d="100"/>
      </p:scale>
      <p:origin x="84968" y="15544"/>
    </p:cViewPr>
  </p:outlineViewPr>
  <p:notesTextViewPr>
    <p:cViewPr>
      <p:scale>
        <a:sx n="1" d="1"/>
        <a:sy n="1" d="1"/>
      </p:scale>
      <p:origin x="0" y="0"/>
    </p:cViewPr>
  </p:notesTextViewPr>
  <p:sorterViewPr>
    <p:cViewPr>
      <p:scale>
        <a:sx n="120" d="100"/>
        <a:sy n="120" d="100"/>
      </p:scale>
      <p:origin x="0" y="0"/>
    </p:cViewPr>
  </p:sorterViewPr>
  <p:notesViewPr>
    <p:cSldViewPr snapToGrid="0" snapToObjects="1">
      <p:cViewPr>
        <p:scale>
          <a:sx n="100" d="100"/>
          <a:sy n="100" d="100"/>
        </p:scale>
        <p:origin x="-1128" y="1650"/>
      </p:cViewPr>
      <p:guideLst>
        <p:guide orient="horz" pos="3206"/>
        <p:guide pos="22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56414" cy="510800"/>
          </a:xfrm>
          <a:prstGeom prst="rect">
            <a:avLst/>
          </a:prstGeom>
          <a:noFill/>
          <a:ln>
            <a:noFill/>
          </a:ln>
        </p:spPr>
        <p:txBody>
          <a:bodyPr wrap="square" lIns="93765" tIns="93765" rIns="93765" bIns="9376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8904"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7809"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40671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7561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4452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813426"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8233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51235"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95217" y="0"/>
            <a:ext cx="3056414" cy="510800"/>
          </a:xfrm>
          <a:prstGeom prst="rect">
            <a:avLst/>
          </a:prstGeom>
          <a:noFill/>
          <a:ln>
            <a:noFill/>
          </a:ln>
        </p:spPr>
        <p:txBody>
          <a:bodyPr wrap="square" lIns="93765" tIns="93765" rIns="93765" bIns="9376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8904"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7809"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40671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7561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4452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813426"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8233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51235"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5327" y="4899432"/>
            <a:ext cx="5642610" cy="4008627"/>
          </a:xfrm>
          <a:prstGeom prst="rect">
            <a:avLst/>
          </a:prstGeom>
          <a:noFill/>
          <a:ln>
            <a:noFill/>
          </a:ln>
        </p:spPr>
        <p:txBody>
          <a:bodyPr wrap="square" lIns="93765" tIns="93765" rIns="93765" bIns="9376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669840"/>
            <a:ext cx="3056414" cy="510799"/>
          </a:xfrm>
          <a:prstGeom prst="rect">
            <a:avLst/>
          </a:prstGeom>
          <a:noFill/>
          <a:ln>
            <a:noFill/>
          </a:ln>
        </p:spPr>
        <p:txBody>
          <a:bodyPr wrap="square" lIns="93765" tIns="93765" rIns="93765" bIns="9376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8904"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7809"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40671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7561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4452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813426"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8233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51235"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smtClean="0">
                <a:solidFill>
                  <a:schemeClr val="dk1"/>
                </a:solidFill>
                <a:latin typeface="Calibri"/>
                <a:ea typeface="Calibri"/>
                <a:cs typeface="Calibri"/>
                <a:sym typeface="Calibri"/>
              </a:rPr>
              <a:pPr algn="r"/>
              <a:t>‹N°›</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87537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308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300"/>
              </a:spcBef>
              <a:spcAft>
                <a:spcPts val="300"/>
              </a:spcAft>
            </a:pPr>
            <a:r>
              <a:rPr lang="fr-FR" sz="2000" dirty="0" smtClean="0"/>
              <a:t>Le système des retraites continuera de jouer un rôle de stabilisateur automatique</a:t>
            </a:r>
          </a:p>
          <a:p>
            <a:pPr lvl="1" algn="just">
              <a:spcBef>
                <a:spcPts val="300"/>
              </a:spcBef>
              <a:spcAft>
                <a:spcPts val="300"/>
              </a:spcAft>
            </a:pPr>
            <a:r>
              <a:rPr lang="fr-FR" sz="2000" dirty="0" smtClean="0"/>
              <a:t>En recettes : étant assises principalement sur la masse salariale, les recettes du système de retraite en part de PIB ne montrent pas de variabilité très forte par rapport </a:t>
            </a:r>
            <a:r>
              <a:rPr lang="fr-FR" sz="2000" dirty="0" smtClean="0">
                <a:solidFill>
                  <a:srgbClr val="FF0000"/>
                </a:solidFill>
              </a:rPr>
              <a:t>à</a:t>
            </a:r>
            <a:r>
              <a:rPr lang="fr-FR" sz="2000" dirty="0" smtClean="0"/>
              <a:t> la croissance</a:t>
            </a:r>
          </a:p>
          <a:p>
            <a:pPr lvl="1" algn="just">
              <a:spcBef>
                <a:spcPts val="300"/>
              </a:spcBef>
              <a:spcAft>
                <a:spcPts val="300"/>
              </a:spcAft>
            </a:pPr>
            <a:r>
              <a:rPr lang="fr-FR" sz="2000" dirty="0" smtClean="0"/>
              <a:t>En dépenses, les chocs de productivité seraient mieux absorbés avec une indexation sur les salaires que sur l’inflation, sauf à prévoir des sous-indexations pour corriger ces effets.  </a:t>
            </a:r>
          </a:p>
          <a:p>
            <a:pPr lvl="1" algn="just">
              <a:spcBef>
                <a:spcPts val="300"/>
              </a:spcBef>
              <a:spcAft>
                <a:spcPts val="300"/>
              </a:spcAft>
            </a:pPr>
            <a:r>
              <a:rPr lang="fr-FR" sz="2000" dirty="0" smtClean="0"/>
              <a:t>Dans tous les cas, les dépenses du système de retraite resteront sensibles aux variations  du cycle économique et de l’emploi : </a:t>
            </a:r>
          </a:p>
          <a:p>
            <a:pPr lvl="2" algn="just">
              <a:spcBef>
                <a:spcPts val="300"/>
              </a:spcBef>
              <a:spcAft>
                <a:spcPts val="300"/>
              </a:spcAft>
            </a:pPr>
            <a:r>
              <a:rPr lang="fr-FR" dirty="0" smtClean="0">
                <a:solidFill>
                  <a:schemeClr val="tx1"/>
                </a:solidFill>
              </a:rPr>
              <a:t>Parce que l’adaptation du système n’est jamais automatique économiquement</a:t>
            </a:r>
          </a:p>
          <a:p>
            <a:pPr lvl="2" algn="just">
              <a:spcBef>
                <a:spcPts val="300"/>
              </a:spcBef>
              <a:spcAft>
                <a:spcPts val="300"/>
              </a:spcAft>
            </a:pPr>
            <a:r>
              <a:rPr lang="fr-FR" dirty="0" smtClean="0">
                <a:solidFill>
                  <a:schemeClr val="tx1"/>
                </a:solidFill>
              </a:rPr>
              <a:t>Parce que l’adaptation ne doit pas être immédiate, mais traitée sur un horizon pluriannuel</a:t>
            </a:r>
          </a:p>
          <a:p>
            <a:pPr lvl="1" algn="just">
              <a:spcBef>
                <a:spcPts val="300"/>
              </a:spcBef>
              <a:spcAft>
                <a:spcPts val="300"/>
              </a:spcAft>
            </a:pPr>
            <a:endParaRPr lang="fr-FR" sz="2000" dirty="0" smtClean="0"/>
          </a:p>
          <a:p>
            <a:pPr algn="just">
              <a:spcBef>
                <a:spcPts val="300"/>
              </a:spcBef>
              <a:spcAft>
                <a:spcPts val="300"/>
              </a:spcAft>
            </a:pPr>
            <a:r>
              <a:rPr lang="fr-FR" sz="2000" dirty="0" smtClean="0"/>
              <a:t>Comment prendre en compte les variations du cycle économique ?</a:t>
            </a:r>
          </a:p>
          <a:p>
            <a:pPr algn="just">
              <a:spcBef>
                <a:spcPts val="300"/>
              </a:spcBef>
              <a:spcAft>
                <a:spcPts val="300"/>
              </a:spcAft>
            </a:pPr>
            <a:r>
              <a:rPr lang="fr-FR" sz="2000" b="1" dirty="0" smtClean="0"/>
              <a:t>une règle d’or de retour à l’équilibre </a:t>
            </a:r>
            <a:r>
              <a:rPr lang="fr-FR" sz="2000" dirty="0" smtClean="0"/>
              <a:t>sur un horizon pluriannuel ? </a:t>
            </a:r>
          </a:p>
          <a:p>
            <a:pPr lvl="1" algn="just">
              <a:spcBef>
                <a:spcPts val="300"/>
              </a:spcBef>
              <a:spcAft>
                <a:spcPts val="300"/>
              </a:spcAft>
            </a:pPr>
            <a:endParaRPr lang="fr-FR" sz="2000" dirty="0" smtClean="0"/>
          </a:p>
          <a:p>
            <a:pPr lvl="1" algn="just">
              <a:spcBef>
                <a:spcPts val="300"/>
              </a:spcBef>
              <a:spcAft>
                <a:spcPts val="300"/>
              </a:spcAft>
            </a:pPr>
            <a:r>
              <a:rPr lang="fr-FR" sz="2000" dirty="0" smtClean="0"/>
              <a:t>Faut-il prévoir </a:t>
            </a:r>
            <a:r>
              <a:rPr lang="fr-FR" sz="2000" b="1" dirty="0" smtClean="0"/>
              <a:t>un fonds de lissage des évolutions économiques, étant entendu qu’il est </a:t>
            </a:r>
            <a:r>
              <a:rPr lang="fr-FR" sz="2000" dirty="0" smtClean="0"/>
              <a:t>difficile de savoir, au moment d’un choc économique, si celui-ci est purement conjoncturel ou plus structurel </a:t>
            </a:r>
          </a:p>
          <a:p>
            <a:pPr lvl="1" algn="just">
              <a:spcBef>
                <a:spcPts val="300"/>
              </a:spcBef>
              <a:spcAft>
                <a:spcPts val="300"/>
              </a:spcAft>
            </a:pPr>
            <a:endParaRPr lang="fr-FR" sz="1400" dirty="0" smtClean="0"/>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74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cap="none" dirty="0">
                <a:solidFill>
                  <a:schemeClr val="dk1"/>
                </a:solidFill>
                <a:effectLst/>
                <a:latin typeface="Calibri"/>
                <a:ea typeface="Calibri"/>
                <a:cs typeface="Calibri"/>
                <a:sym typeface="Calibri"/>
              </a:rPr>
              <a:t>Cotisations:</a:t>
            </a:r>
            <a:r>
              <a:rPr lang="fr-FR" sz="1200" b="0" i="0" u="none" strike="noStrike" kern="1200" cap="none" baseline="0" dirty="0">
                <a:solidFill>
                  <a:schemeClr val="dk1"/>
                </a:solidFill>
                <a:effectLst/>
                <a:latin typeface="Calibri"/>
                <a:ea typeface="Calibri"/>
                <a:cs typeface="Calibri"/>
                <a:sym typeface="Calibri"/>
              </a:rPr>
              <a:t> </a:t>
            </a:r>
            <a:r>
              <a:rPr lang="fr-FR" sz="1200" b="0" i="0" u="none" strike="noStrike" kern="1200" cap="none" dirty="0">
                <a:solidFill>
                  <a:schemeClr val="dk1"/>
                </a:solidFill>
                <a:effectLst/>
                <a:latin typeface="Calibri"/>
                <a:ea typeface="Calibri"/>
                <a:cs typeface="Calibri"/>
                <a:sym typeface="Calibri"/>
              </a:rPr>
              <a:t>si on est dans le cadre d’un régime universel , il semble logique que la cotisation porte sur l’ensemble du salaire y compris les primes,  se pose bien évidement le problème des corps ayant des niveaux de primes très bas. En effet avec un taux de cotisation unique (autour de 28%) , ceux-ci vont voir leur taux de remplacement  fortement diminué. </a:t>
            </a:r>
          </a:p>
          <a:p>
            <a:r>
              <a:rPr lang="fr-FR" sz="1200" b="0" i="0" u="none" strike="noStrike" kern="1200" cap="none" dirty="0">
                <a:solidFill>
                  <a:schemeClr val="dk1"/>
                </a:solidFill>
                <a:effectLst/>
                <a:latin typeface="Calibri"/>
                <a:ea typeface="Calibri"/>
                <a:cs typeface="Calibri"/>
                <a:sym typeface="Calibri"/>
              </a:rPr>
              <a:t> </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738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52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5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cap="none" dirty="0">
                <a:solidFill>
                  <a:schemeClr val="dk1"/>
                </a:solidFill>
                <a:effectLst/>
                <a:latin typeface="Calibri"/>
                <a:ea typeface="Calibri"/>
                <a:cs typeface="Calibri"/>
                <a:sym typeface="Calibri"/>
              </a:rPr>
              <a:t>Dans ce nouveau système de retraite à rendement défini en points, l’indexation de la valeur d’achat et de la valeur de service du point doit être identique et </a:t>
            </a:r>
            <a:r>
              <a:rPr lang="fr-FR" sz="1200" b="0" i="0" u="none" strike="noStrike" kern="1200" cap="none" dirty="0" err="1">
                <a:solidFill>
                  <a:schemeClr val="dk1"/>
                </a:solidFill>
                <a:effectLst/>
                <a:latin typeface="Calibri"/>
                <a:ea typeface="Calibri"/>
                <a:cs typeface="Calibri"/>
                <a:sym typeface="Calibri"/>
              </a:rPr>
              <a:t>censer</a:t>
            </a:r>
            <a:r>
              <a:rPr lang="fr-FR" sz="1200" b="0" i="0" u="none" strike="noStrike" kern="1200" cap="none" dirty="0">
                <a:solidFill>
                  <a:schemeClr val="dk1"/>
                </a:solidFill>
                <a:effectLst/>
                <a:latin typeface="Calibri"/>
                <a:ea typeface="Calibri"/>
                <a:cs typeface="Calibri"/>
                <a:sym typeface="Calibri"/>
              </a:rPr>
              <a:t> ainsi permettre de respecter le principe de l’équilibre actuariel entre cotisations et prestations. Le haut-commissaire voudrait se donner pour règle de permettre à chaque génération de bénéficier d’un taux de rendement de ses cotisations égal à celui du revenu moyen par tête (RMPT) pendant son cycle de vie tout en précisant aussitôt que « </a:t>
            </a:r>
            <a:r>
              <a:rPr lang="fr-FR" sz="1200" b="0" i="1" u="none" strike="noStrike" kern="1200" cap="none" dirty="0">
                <a:solidFill>
                  <a:schemeClr val="dk1"/>
                </a:solidFill>
                <a:effectLst/>
                <a:latin typeface="Calibri"/>
                <a:ea typeface="Calibri"/>
                <a:cs typeface="Calibri"/>
                <a:sym typeface="Calibri"/>
              </a:rPr>
              <a:t>la bascule vers une règle d’indexation plus favorable qu’auparavant (sur les prix depuis 1987) ne pourra se faire immédiatement »</a:t>
            </a:r>
            <a:r>
              <a:rPr lang="fr-FR" sz="1200" b="0" i="0" u="none" strike="noStrike" kern="1200" cap="none" dirty="0">
                <a:solidFill>
                  <a:schemeClr val="dk1"/>
                </a:solidFill>
                <a:effectLst/>
                <a:latin typeface="Calibri"/>
                <a:ea typeface="Calibri"/>
                <a:cs typeface="Calibri"/>
                <a:sym typeface="Calibri"/>
              </a:rPr>
              <a:t>. S’ajoute aussi une autre règle pour les promoteurs d’un tel système c’est qu’il doit y avoir la prise en compte de l’espérance de vie à la retraite au moment de la liquidation conduisant pour le HCRR à une décote du rendement (-10 % à 62 ans). Le rendement de 5,5 % indiqué dans le rapport est celui prévu à 64 ans !</a:t>
            </a:r>
          </a:p>
          <a:p>
            <a:r>
              <a:rPr lang="fr-FR" sz="1200" b="0" i="0" u="none" strike="noStrike" kern="1200" cap="none" dirty="0">
                <a:solidFill>
                  <a:schemeClr val="dk1"/>
                </a:solidFill>
                <a:effectLst/>
                <a:latin typeface="Calibri"/>
                <a:ea typeface="Calibri"/>
                <a:cs typeface="Calibri"/>
                <a:sym typeface="Calibri"/>
              </a:rPr>
              <a:t>Et pourtant ce rendement ne détermine pas à lui seul le montant de la pension correspondante. En effet, deux régimes de retraite avec des rendements identiques peuvent aboutir à des montants différents, notamment en cas d’indexation uniquement sur les prix ou les salaires. C’est pourquoi, il est nécessaire d’associer au rendement la série des valeurs de service du point (ou des valeurs d’achat) sur une longue période afin d'évaluer le niveau des pensions avec exactitude. Le rendement instantané peut donner une fausse idée du rendement actuariel et le tableau ci-contre illustre bien que pour un même rendement instantané de 5,5 % dans deux régimes, la pension perçue pour un exemple de 10 ans de cotisation avec 10 000 € cotisés est plus élevé de 6,1% dans le second cas. </a:t>
            </a:r>
          </a:p>
          <a:p>
            <a:r>
              <a:rPr lang="fr-FR" sz="1200" b="0" i="0" u="none" strike="noStrike" kern="1200" cap="none" dirty="0">
                <a:solidFill>
                  <a:schemeClr val="dk1"/>
                </a:solidFill>
                <a:effectLst/>
                <a:latin typeface="Calibri"/>
                <a:ea typeface="Calibri"/>
                <a:cs typeface="Calibri"/>
                <a:sym typeface="Calibri"/>
              </a:rPr>
              <a:t>Le taux de remplacement n’est donc pas le même !</a:t>
            </a:r>
          </a:p>
          <a:p>
            <a:r>
              <a:rPr lang="fr-FR" sz="1200" b="0" i="0" u="none" strike="noStrike" kern="1200" cap="none" dirty="0">
                <a:solidFill>
                  <a:schemeClr val="dk1"/>
                </a:solidFill>
                <a:effectLst/>
                <a:latin typeface="Calibri"/>
                <a:ea typeface="Calibri"/>
                <a:cs typeface="Calibri"/>
                <a:sym typeface="Calibri"/>
              </a:rPr>
              <a:t>Une fois en retraite, les retraites ne seraient indexées que sur les prix confirmant la dévalorisation des pensions par rapport aux revenus de la population.  </a:t>
            </a: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16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20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ts val="485"/>
              </a:spcBef>
              <a:tabLst>
                <a:tab pos="0" algn="l"/>
                <a:tab pos="984717" algn="l"/>
                <a:tab pos="1969435" algn="l"/>
                <a:tab pos="2954152" algn="l"/>
                <a:tab pos="3938869" algn="l"/>
                <a:tab pos="4923587" algn="l"/>
                <a:tab pos="5908304" algn="l"/>
                <a:tab pos="6893022" algn="l"/>
                <a:tab pos="7877739" algn="l"/>
                <a:tab pos="8862456" algn="l"/>
                <a:tab pos="9847174" algn="l"/>
                <a:tab pos="10831891" algn="l"/>
              </a:tabLst>
            </a:pPr>
            <a:endParaRPr lang="en-GB" dirty="0">
              <a:latin typeface="Calibri" charset="0"/>
            </a:endParaRPr>
          </a:p>
          <a:p>
            <a:pPr algn="just">
              <a:tabLst>
                <a:tab pos="0" algn="l"/>
                <a:tab pos="984717" algn="l"/>
                <a:tab pos="1969435" algn="l"/>
                <a:tab pos="2954152" algn="l"/>
                <a:tab pos="3938869" algn="l"/>
                <a:tab pos="4923587" algn="l"/>
                <a:tab pos="5908304" algn="l"/>
                <a:tab pos="6893022" algn="l"/>
                <a:tab pos="7877739" algn="l"/>
                <a:tab pos="8862456" algn="l"/>
                <a:tab pos="9847174" algn="l"/>
                <a:tab pos="10831891" algn="l"/>
              </a:tabLst>
            </a:pPr>
            <a:r>
              <a:rPr lang="fr-FR" dirty="0">
                <a:latin typeface="Times New Roman" charset="0"/>
                <a:cs typeface="Times New Roman" charset="0"/>
              </a:rPr>
              <a:t> </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340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cap="none" dirty="0">
                <a:solidFill>
                  <a:schemeClr val="dk1"/>
                </a:solidFill>
                <a:effectLst/>
                <a:latin typeface="Calibri"/>
                <a:ea typeface="Calibri"/>
                <a:cs typeface="Calibri"/>
                <a:sym typeface="Calibri"/>
              </a:rPr>
              <a:t> </a:t>
            </a:r>
          </a:p>
          <a:p>
            <a:r>
              <a:rPr lang="fr-FR" sz="1200" b="0" i="0" u="none" strike="noStrike" kern="1200" cap="none" dirty="0" smtClean="0">
                <a:solidFill>
                  <a:schemeClr val="dk1"/>
                </a:solidFill>
                <a:effectLst/>
                <a:latin typeface="Calibri"/>
                <a:ea typeface="Calibri"/>
                <a:cs typeface="Calibri"/>
                <a:sym typeface="Calibri"/>
              </a:rPr>
              <a:t>Le HCRR n’a toujours pas fourni la moindre projection de pension pour les enseignants dans le nouveau système. En l’absence de simulations, le SNES-FSU publie ses propres calculs à partir en sachant que la cotisation utile pour acquérir des points sera de 25,31 % (90 % de 28,12 annoncée) répartie entre le salarié (40%) et l’employeur (60%) et où le rendement instantané du point est de 5,8 %. Ils montrent une dégradation considérable des pensions dans un tel système. </a:t>
            </a:r>
          </a:p>
          <a:p>
            <a:r>
              <a:rPr lang="fr-FR" sz="1200" b="0" i="1" u="none" strike="noStrike" kern="1200" cap="none" dirty="0" smtClean="0">
                <a:solidFill>
                  <a:schemeClr val="dk1"/>
                </a:solidFill>
                <a:effectLst/>
                <a:latin typeface="Calibri"/>
                <a:ea typeface="Calibri"/>
                <a:cs typeface="Calibri"/>
                <a:sym typeface="Calibri"/>
              </a:rPr>
              <a:t> </a:t>
            </a:r>
            <a:endParaRPr lang="fr-FR" sz="1200" b="0" i="0" u="none" strike="noStrike" kern="1200" cap="none" dirty="0" smtClean="0">
              <a:solidFill>
                <a:schemeClr val="dk1"/>
              </a:solidFill>
              <a:effectLst/>
              <a:latin typeface="Calibri"/>
              <a:ea typeface="Calibri"/>
              <a:cs typeface="Calibri"/>
              <a:sym typeface="Calibri"/>
            </a:endParaRPr>
          </a:p>
          <a:p>
            <a:r>
              <a:rPr lang="fr-FR" sz="1200" b="0" i="0" u="none" strike="noStrike" kern="1200" cap="none" dirty="0" smtClean="0">
                <a:solidFill>
                  <a:schemeClr val="dk1"/>
                </a:solidFill>
                <a:effectLst/>
                <a:latin typeface="Calibri"/>
                <a:ea typeface="Calibri"/>
                <a:cs typeface="Calibri"/>
                <a:sym typeface="Calibri"/>
              </a:rPr>
              <a:t> Parler ici des salaires, </a:t>
            </a:r>
            <a:r>
              <a:rPr lang="fr-FR" sz="1200" b="0" i="0" u="none" strike="noStrike" kern="1200" cap="none" dirty="0" err="1" smtClean="0">
                <a:solidFill>
                  <a:schemeClr val="dk1"/>
                </a:solidFill>
                <a:effectLst/>
                <a:latin typeface="Calibri"/>
                <a:ea typeface="Calibri"/>
                <a:cs typeface="Calibri"/>
                <a:sym typeface="Calibri"/>
              </a:rPr>
              <a:t>delevoye</a:t>
            </a:r>
            <a:r>
              <a:rPr lang="fr-FR" sz="1200" b="0" i="0" u="none" strike="noStrike" kern="1200" cap="none" dirty="0" smtClean="0">
                <a:solidFill>
                  <a:schemeClr val="dk1"/>
                </a:solidFill>
                <a:effectLst/>
                <a:latin typeface="Calibri"/>
                <a:ea typeface="Calibri"/>
                <a:cs typeface="Calibri"/>
                <a:sym typeface="Calibri"/>
              </a:rPr>
              <a:t> </a:t>
            </a:r>
            <a:r>
              <a:rPr lang="fr-FR" sz="1200" b="0" i="0" u="none" strike="noStrike" kern="1200" cap="none" dirty="0" err="1" smtClean="0">
                <a:solidFill>
                  <a:schemeClr val="dk1"/>
                </a:solidFill>
                <a:effectLst/>
                <a:latin typeface="Calibri"/>
                <a:ea typeface="Calibri"/>
                <a:cs typeface="Calibri"/>
                <a:sym typeface="Calibri"/>
              </a:rPr>
              <a:t>blanquer</a:t>
            </a:r>
            <a:r>
              <a:rPr lang="fr-FR" sz="1200" b="0" i="0" u="none" strike="noStrike" kern="1200" cap="none" baseline="0" dirty="0" smtClean="0">
                <a:solidFill>
                  <a:schemeClr val="dk1"/>
                </a:solidFill>
                <a:effectLst/>
                <a:latin typeface="Calibri"/>
                <a:ea typeface="Calibri"/>
                <a:cs typeface="Calibri"/>
                <a:sym typeface="Calibri"/>
              </a:rPr>
              <a:t> + </a:t>
            </a:r>
            <a:r>
              <a:rPr lang="fr-FR" sz="1200" b="0" i="0" u="none" strike="noStrike" kern="1200" cap="none" baseline="0" dirty="0" err="1" smtClean="0">
                <a:solidFill>
                  <a:schemeClr val="dk1"/>
                </a:solidFill>
                <a:effectLst/>
                <a:latin typeface="Calibri"/>
                <a:ea typeface="Calibri"/>
                <a:cs typeface="Calibri"/>
                <a:sym typeface="Calibri"/>
              </a:rPr>
              <a:t>macron</a:t>
            </a:r>
            <a:r>
              <a:rPr lang="fr-FR" sz="1200" b="0" i="0" u="none" strike="noStrike" kern="1200" cap="none" baseline="0" dirty="0" smtClean="0">
                <a:solidFill>
                  <a:schemeClr val="dk1"/>
                </a:solidFill>
                <a:effectLst/>
                <a:latin typeface="Calibri"/>
                <a:ea typeface="Calibri"/>
                <a:cs typeface="Calibri"/>
                <a:sym typeface="Calibri"/>
              </a:rPr>
              <a:t> à rodez</a:t>
            </a:r>
            <a:endParaRPr lang="fr-FR" sz="1200" b="0" i="0" u="none" strike="noStrike" kern="1200" cap="none" dirty="0" smtClean="0">
              <a:solidFill>
                <a:schemeClr val="dk1"/>
              </a:solidFill>
              <a:effectLst/>
              <a:latin typeface="Calibri"/>
              <a:ea typeface="Calibri"/>
              <a:cs typeface="Calibri"/>
              <a:sym typeface="Calibri"/>
            </a:endParaRPr>
          </a:p>
          <a:p>
            <a:r>
              <a:rPr lang="fr-FR" sz="1200" b="0" i="0" u="none" strike="noStrike" kern="1200" cap="none" dirty="0" smtClean="0">
                <a:solidFill>
                  <a:schemeClr val="dk1"/>
                </a:solidFill>
                <a:effectLst/>
                <a:latin typeface="Calibri"/>
                <a:ea typeface="Calibri"/>
                <a:cs typeface="Calibri"/>
                <a:sym typeface="Calibri"/>
              </a:rPr>
              <a:t> </a:t>
            </a:r>
          </a:p>
          <a:p>
            <a:r>
              <a:rPr lang="fr-FR" sz="1200" b="0" i="0" u="none" strike="noStrike" kern="1200" cap="none" dirty="0" smtClean="0">
                <a:solidFill>
                  <a:schemeClr val="dk1"/>
                </a:solidFill>
                <a:effectLst/>
                <a:latin typeface="Calibri"/>
                <a:ea typeface="Calibri"/>
                <a:cs typeface="Calibri"/>
                <a:sym typeface="Calibri"/>
              </a:rPr>
              <a:t>La dernière ligne de ce tableau montre qu’actuellement, en cas de décote maximale (5 ans soit 25% de minoration), le taux de pension déjà fortement amputé rapport au taux plein de 75 % est encore plus dégradé et largement inférieur à 50 %. Il est de 40,82 % de l’ensemble des rémunérations, primes comprises et donc une perte de plus de 180 euros par mois ! Toutes ces projections montrent que la prise en compte des primes n’est absolument pas une compensation de la perte subie, en particulier dans des corps ayant peu de primes. Pour les professeurs documentalistes, les CPE, les PSY-EN, la perte serait encore plus importante puisque nous avons pris ici une moyenne de 10 %, le taux de primes pour ces corps est beaucoup plus bas, autour de 4 %.</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935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300"/>
              </a:spcBef>
              <a:spcAft>
                <a:spcPts val="300"/>
              </a:spcAft>
            </a:pPr>
            <a:r>
              <a:rPr lang="fr-FR" sz="1500" dirty="0"/>
              <a:t>Le choix entre une indexation des pensions sur l’inflation ou tenant compte des salaires (SMPT-X): </a:t>
            </a:r>
          </a:p>
          <a:p>
            <a:pPr lvl="1" algn="just">
              <a:spcBef>
                <a:spcPts val="300"/>
              </a:spcBef>
              <a:spcAft>
                <a:spcPts val="300"/>
              </a:spcAft>
            </a:pPr>
            <a:r>
              <a:rPr lang="fr-FR" sz="1300" dirty="0"/>
              <a:t>Ce choix dépend de la volonté d’associer ou non, et de façon plus ou moins systématiquement, les retraités aux évolutions économiques, à la fois favorablement (les retraités tirent les fruits d’une bonne évolution des salaires) mais aussi défavorablement (les retraités participent à l’effort dans une situation moins favorable).</a:t>
            </a:r>
          </a:p>
          <a:p>
            <a:pPr lvl="2" algn="just">
              <a:spcBef>
                <a:spcPts val="300"/>
              </a:spcBef>
              <a:spcAft>
                <a:spcPts val="300"/>
              </a:spcAft>
            </a:pPr>
            <a:r>
              <a:rPr lang="fr-FR" sz="1200" dirty="0">
                <a:solidFill>
                  <a:schemeClr val="tx1"/>
                </a:solidFill>
              </a:rPr>
              <a:t>L’inflation est source de garantie du pouvoir d’achat pour les retraités</a:t>
            </a:r>
          </a:p>
          <a:p>
            <a:pPr lvl="2" algn="just">
              <a:spcBef>
                <a:spcPts val="300"/>
              </a:spcBef>
              <a:spcAft>
                <a:spcPts val="300"/>
              </a:spcAft>
            </a:pPr>
            <a:r>
              <a:rPr lang="fr-FR" sz="1200" dirty="0">
                <a:solidFill>
                  <a:schemeClr val="tx1"/>
                </a:solidFill>
              </a:rPr>
              <a:t>Une règle en SMPT-X permettrait un meilleur pilotage du système de retraite, mais peut aboutir à des années de sous-indexation</a:t>
            </a:r>
          </a:p>
          <a:p>
            <a:pPr lvl="2" algn="just">
              <a:spcBef>
                <a:spcPts val="300"/>
              </a:spcBef>
              <a:spcAft>
                <a:spcPts val="300"/>
              </a:spcAft>
            </a:pPr>
            <a:endParaRPr lang="fr-FR" sz="1200" strike="sngStrike" dirty="0">
              <a:solidFill>
                <a:schemeClr val="tx1"/>
              </a:solidFill>
            </a:endParaRPr>
          </a:p>
          <a:p>
            <a:pPr lvl="2" algn="just">
              <a:spcBef>
                <a:spcPts val="300"/>
              </a:spcBef>
              <a:spcAft>
                <a:spcPts val="300"/>
              </a:spcAft>
            </a:pPr>
            <a:r>
              <a:rPr lang="fr-FR" sz="1200" strike="noStrike" dirty="0">
                <a:solidFill>
                  <a:schemeClr val="tx1"/>
                </a:solidFill>
              </a:rPr>
              <a:t>Légitime</a:t>
            </a:r>
            <a:r>
              <a:rPr lang="fr-FR" sz="1200" strike="noStrike" baseline="0" dirty="0">
                <a:solidFill>
                  <a:schemeClr val="tx1"/>
                </a:solidFill>
              </a:rPr>
              <a:t> de verser des pensions en proportion des cotisations perçues, si ces cotisations par personne augmentent car salaires augmentent c’est bien parce que les retraités ont construit cette société et c’est bien dans cette société qu’ils vivent</a:t>
            </a:r>
            <a:endParaRPr lang="fr-FR" sz="1200" strike="noStrike" dirty="0">
              <a:solidFill>
                <a:srgbClr val="FF0000"/>
              </a:solidFill>
            </a:endParaRPr>
          </a:p>
          <a:p>
            <a:pPr marL="0" indent="0" algn="just">
              <a:spcBef>
                <a:spcPts val="300"/>
              </a:spcBef>
              <a:spcAft>
                <a:spcPts val="300"/>
              </a:spcAft>
              <a:buNone/>
            </a:pPr>
            <a:endParaRPr lang="fr-FR" sz="2400" dirty="0"/>
          </a:p>
          <a:p>
            <a:pPr marL="0" indent="0" algn="just">
              <a:spcBef>
                <a:spcPts val="300"/>
              </a:spcBef>
              <a:spcAft>
                <a:spcPts val="300"/>
              </a:spcAft>
              <a:buNone/>
            </a:pPr>
            <a:endParaRPr lang="fr-FR" sz="2400" dirty="0"/>
          </a:p>
          <a:p>
            <a:pPr marL="0" indent="0" algn="just">
              <a:spcBef>
                <a:spcPts val="300"/>
              </a:spcBef>
              <a:spcAft>
                <a:spcPts val="300"/>
              </a:spcAft>
              <a:buNone/>
            </a:pPr>
            <a:r>
              <a:rPr lang="fr-FR" sz="2400" dirty="0"/>
              <a:t>Une indexation sur l’évolution de la masse salariale conduirait à prendre en compte l’évolution globale des salaires, et donc non seulement l’effet d’augmentation des salaires moyens mais aussi l’excédent ou le déficit de cotisations générées par un effet « volume ». L’indexation des droits des assurés seraient donc dépendants d’effets liés à la taille de la population en emploi (chômage, migration, etc.). </a:t>
            </a:r>
          </a:p>
          <a:p>
            <a:pPr lvl="1" algn="just"/>
            <a:endParaRPr lang="fr-FR" dirty="0"/>
          </a:p>
          <a:p>
            <a:pPr lvl="1" algn="just"/>
            <a:r>
              <a:rPr lang="fr-FR" dirty="0"/>
              <a:t>Le salaire moyen par tête (SMPT), à l’inverse de la masse salariale, ne rendrait pas compte des chocs d’effectifs de cotisants, et donc des fluctuations conjoncturelles du chômage ou d’évolution du ratio démographique. Cela conduit à ne pas épouser strictement tous les effets conjoncturels et à définir d’autres mécanismes d’ajustement.</a:t>
            </a:r>
          </a:p>
          <a:p>
            <a:endParaRPr lang="fr-FR" dirty="0"/>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561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83008">
              <a:buFontTx/>
              <a:buChar char="-"/>
            </a:pPr>
            <a:r>
              <a:rPr lang="fr-FR" baseline="0" dirty="0" smtClean="0"/>
              <a:t>Confiance dans le système, jeunes, Jaurès, </a:t>
            </a:r>
            <a:r>
              <a:rPr lang="fr-FR" baseline="0" dirty="0" err="1" smtClean="0"/>
              <a:t>etc</a:t>
            </a:r>
            <a:endParaRPr lang="fr-FR" baseline="0" dirty="0" smtClean="0"/>
          </a:p>
          <a:p>
            <a:pPr defTabSz="983008">
              <a:buFontTx/>
              <a:buChar char="-"/>
            </a:pPr>
            <a:r>
              <a:rPr lang="fr-FR" baseline="0" dirty="0" smtClean="0"/>
              <a:t>Coût du travail et poids dans les dépenses publiques: attention: PIB stock, les dépenses sont des flux. </a:t>
            </a:r>
          </a:p>
          <a:p>
            <a:pPr defTabSz="983008">
              <a:buFontTx/>
              <a:buChar char="-"/>
            </a:pPr>
            <a:endParaRPr lang="fr-FR" baseline="0" dirty="0" smtClean="0"/>
          </a:p>
          <a:p>
            <a:pPr defTabSz="983008">
              <a:buFontTx/>
              <a:buChar char="-"/>
            </a:pPr>
            <a:r>
              <a:rPr lang="fr-FR" baseline="0" dirty="0" smtClean="0"/>
              <a:t>Trop de retraités et pas assez d’actifs: oui mais pas un choc démographique + un système qui peut s’équilibrer</a:t>
            </a:r>
          </a:p>
          <a:p>
            <a:pPr defTabSz="983008">
              <a:buFontTx/>
              <a:buChar char="-"/>
            </a:pPr>
            <a:endParaRPr lang="fr-FR" baseline="0" dirty="0" smtClean="0"/>
          </a:p>
          <a:p>
            <a:pPr defTabSz="983008"/>
            <a:r>
              <a:rPr lang="fr-FR" dirty="0" smtClean="0"/>
              <a:t>Système</a:t>
            </a:r>
            <a:r>
              <a:rPr lang="fr-FR" baseline="0" dirty="0" smtClean="0"/>
              <a:t> complexe: pas tant que cela, du fait des réformes </a:t>
            </a:r>
          </a:p>
          <a:p>
            <a:pPr defTabSz="983008"/>
            <a:r>
              <a:rPr lang="fr-FR" baseline="0" dirty="0" smtClean="0"/>
              <a:t>+ issu du refus en 45 de s’aligner pour les indépendants (idée que disposent de leur outil de travail, </a:t>
            </a:r>
          </a:p>
          <a:p>
            <a:pPr defTabSz="983008"/>
            <a:r>
              <a:rPr lang="fr-FR" baseline="0" dirty="0" smtClean="0"/>
              <a:t>+ du refus d’aligner tout le monde sur le régime des fonctionnaires</a:t>
            </a:r>
          </a:p>
          <a:p>
            <a:pPr defTabSz="983008"/>
            <a:endParaRPr lang="fr-FR" baseline="0" dirty="0" smtClean="0"/>
          </a:p>
          <a:p>
            <a:pPr defTabSz="983008"/>
            <a:r>
              <a:rPr lang="fr-FR" baseline="0" dirty="0" smtClean="0"/>
              <a:t>Système universel: nos mots</a:t>
            </a:r>
          </a:p>
          <a:p>
            <a:pPr defTabSz="983008">
              <a:buFontTx/>
              <a:buChar char="-"/>
            </a:pPr>
            <a:endParaRPr lang="fr-FR" dirty="0" smtClean="0"/>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208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bwMode="auto">
          <a:xfrm>
            <a:off x="134938" y="763588"/>
            <a:ext cx="6784975" cy="3817937"/>
          </a:xfrm>
          <a:prstGeom prst="rect">
            <a:avLst/>
          </a:prstGeom>
          <a:noFill/>
          <a:ln>
            <a:solidFill>
              <a:srgbClr val="000000"/>
            </a:solidFill>
            <a:miter lim="800000"/>
            <a:headEnd/>
            <a:tailEnd/>
          </a:ln>
        </p:spPr>
      </p:sp>
      <p:sp>
        <p:nvSpPr>
          <p:cNvPr id="112643"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p:nvPr>
        </p:nvSpPr>
        <p:spPr/>
        <p:txBody>
          <a:bodyPr/>
          <a:lstStyle/>
          <a:p>
            <a:pPr>
              <a:defRPr/>
            </a:pPr>
            <a:fld id="{C6179B6B-4EE6-47B6-9B70-4D24A32DFBF8}" type="slidenum">
              <a:rPr lang="fr-FR" smtClean="0">
                <a:solidFill>
                  <a:prstClr val="black"/>
                </a:solidFill>
              </a:rPr>
              <a:pPr>
                <a:defRPr/>
              </a:pPr>
              <a:t>25</a:t>
            </a:fld>
            <a:endParaRPr lang="fr-FR">
              <a:solidFill>
                <a:prstClr val="black"/>
              </a:solidFill>
            </a:endParaRPr>
          </a:p>
        </p:txBody>
      </p:sp>
    </p:spTree>
    <p:extLst>
      <p:ext uri="{BB962C8B-B14F-4D97-AF65-F5344CB8AC3E}">
        <p14:creationId xmlns:p14="http://schemas.microsoft.com/office/powerpoint/2010/main" val="422854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7" y="4899432"/>
            <a:ext cx="5642610" cy="4008627"/>
          </a:xfrm>
          <a:prstGeom prst="rect">
            <a:avLst/>
          </a:prstGeom>
        </p:spPr>
        <p:txBody>
          <a:bodyPr wrap="square" lIns="93765" tIns="93765" rIns="93765" bIns="93765" anchor="t" anchorCtr="0">
            <a:noAutofit/>
          </a:bodyPr>
          <a:lstStyle/>
          <a:p>
            <a:pPr marL="0" indent="0"/>
            <a:r>
              <a:rPr lang="fr-FR" sz="1200" spc="-1" baseline="0" dirty="0">
                <a:solidFill>
                  <a:srgbClr val="000000"/>
                </a:solidFill>
                <a:uFill>
                  <a:solidFill>
                    <a:srgbClr val="FFFFFF"/>
                  </a:solidFill>
                </a:uFill>
              </a:rPr>
              <a:t>La question des retraites est une question à partir de laquelle ce sont toutes les questions sociales qui viennent, quelles solidarités, quelle place des uns et des autres, quelle place du travail?</a:t>
            </a:r>
          </a:p>
          <a:p>
            <a:pPr marL="171450" marR="0" indent="-171450" algn="l" defTabSz="914400" rtl="0" eaLnBrk="1" fontAlgn="auto" latinLnBrk="0" hangingPunct="1">
              <a:lnSpc>
                <a:spcPct val="100000"/>
              </a:lnSpc>
              <a:spcBef>
                <a:spcPts val="0"/>
              </a:spcBef>
              <a:spcAft>
                <a:spcPts val="0"/>
              </a:spcAft>
              <a:buClrTx/>
              <a:buSzPts val="1400"/>
              <a:buFontTx/>
              <a:buChar char="-"/>
              <a:tabLst/>
              <a:defRPr/>
            </a:pPr>
            <a:endParaRPr lang="fr-FR" sz="1200" spc="-1" baseline="0" dirty="0">
              <a:solidFill>
                <a:srgbClr val="000000"/>
              </a:solidFill>
              <a:uFill>
                <a:solidFill>
                  <a:srgbClr val="FFFFFF"/>
                </a:solidFill>
              </a:uFill>
            </a:endParaRPr>
          </a:p>
          <a:p>
            <a:pPr marL="0" marR="0" indent="0" algn="l" defTabSz="914400" rtl="0" eaLnBrk="1" fontAlgn="auto" latinLnBrk="0" hangingPunct="1">
              <a:lnSpc>
                <a:spcPct val="100000"/>
              </a:lnSpc>
              <a:spcBef>
                <a:spcPts val="0"/>
              </a:spcBef>
              <a:spcAft>
                <a:spcPts val="0"/>
              </a:spcAft>
              <a:buClrTx/>
              <a:buSzPts val="1400"/>
              <a:buFontTx/>
              <a:buNone/>
              <a:tabLst/>
              <a:defRPr/>
            </a:pPr>
            <a:endParaRPr lang="fr-FR" sz="1200" spc="-1" baseline="0" dirty="0">
              <a:solidFill>
                <a:srgbClr val="000000"/>
              </a:solidFill>
              <a:uFill>
                <a:solidFill>
                  <a:srgbClr val="FFFFFF"/>
                </a:solidFill>
              </a:uFill>
            </a:endParaRPr>
          </a:p>
          <a:p>
            <a:pPr marL="0" marR="0" indent="0" algn="l" defTabSz="914400" rtl="0" eaLnBrk="1" fontAlgn="auto" latinLnBrk="0" hangingPunct="1">
              <a:lnSpc>
                <a:spcPct val="100000"/>
              </a:lnSpc>
              <a:spcBef>
                <a:spcPts val="0"/>
              </a:spcBef>
              <a:spcAft>
                <a:spcPts val="0"/>
              </a:spcAft>
              <a:buClrTx/>
              <a:buSzPts val="1400"/>
              <a:buFontTx/>
              <a:buNone/>
              <a:tabLst/>
              <a:defRPr/>
            </a:pPr>
            <a:endParaRPr lang="fr-FR" sz="1200" spc="-1" dirty="0">
              <a:solidFill>
                <a:srgbClr val="000000"/>
              </a:solidFill>
              <a:uFill>
                <a:solidFill>
                  <a:srgbClr val="FFFFFF"/>
                </a:solidFill>
              </a:uFill>
            </a:endParaRPr>
          </a:p>
          <a:p>
            <a:pPr marL="0" indent="0"/>
            <a:endParaRPr dirty="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047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xfrm>
            <a:off x="134938" y="763588"/>
            <a:ext cx="6784975" cy="3817937"/>
          </a:xfrm>
          <a:prstGeom prst="rect">
            <a:avLst/>
          </a:prstGeom>
          <a:noFill/>
          <a:ln>
            <a:solidFill>
              <a:srgbClr val="000000"/>
            </a:solidFill>
            <a:miter lim="800000"/>
            <a:headEnd/>
            <a:tailEnd/>
          </a:ln>
        </p:spPr>
      </p:sp>
      <p:sp>
        <p:nvSpPr>
          <p:cNvPr id="113667"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p:nvPr>
        </p:nvSpPr>
        <p:spPr/>
        <p:txBody>
          <a:bodyPr/>
          <a:lstStyle/>
          <a:p>
            <a:pPr>
              <a:defRPr/>
            </a:pPr>
            <a:fld id="{F9BDBB90-5A2D-44B7-976F-B606B7F1176C}" type="slidenum">
              <a:rPr lang="fr-FR" smtClean="0">
                <a:solidFill>
                  <a:prstClr val="black"/>
                </a:solidFill>
              </a:rPr>
              <a:pPr>
                <a:defRPr/>
              </a:pPr>
              <a:t>26</a:t>
            </a:fld>
            <a:endParaRPr lang="fr-FR">
              <a:solidFill>
                <a:prstClr val="black"/>
              </a:solidFill>
            </a:endParaRPr>
          </a:p>
        </p:txBody>
      </p:sp>
    </p:spTree>
    <p:extLst>
      <p:ext uri="{BB962C8B-B14F-4D97-AF65-F5344CB8AC3E}">
        <p14:creationId xmlns:p14="http://schemas.microsoft.com/office/powerpoint/2010/main" val="63524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bwMode="auto">
          <a:xfrm>
            <a:off x="134938" y="763588"/>
            <a:ext cx="6784975" cy="3817937"/>
          </a:xfrm>
          <a:prstGeom prst="rect">
            <a:avLst/>
          </a:prstGeom>
          <a:noFill/>
          <a:ln>
            <a:solidFill>
              <a:srgbClr val="000000"/>
            </a:solidFill>
            <a:miter lim="800000"/>
            <a:headEnd/>
            <a:tailEnd/>
          </a:ln>
        </p:spPr>
      </p:sp>
      <p:sp>
        <p:nvSpPr>
          <p:cNvPr id="114691"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p:nvPr>
        </p:nvSpPr>
        <p:spPr/>
        <p:txBody>
          <a:bodyPr/>
          <a:lstStyle/>
          <a:p>
            <a:pPr>
              <a:defRPr/>
            </a:pPr>
            <a:fld id="{85435A5C-1BF9-4523-9A53-FA6BA536DDD8}" type="slidenum">
              <a:rPr lang="fr-FR" smtClean="0">
                <a:solidFill>
                  <a:prstClr val="black"/>
                </a:solidFill>
              </a:rPr>
              <a:pPr>
                <a:defRPr/>
              </a:pPr>
              <a:t>27</a:t>
            </a:fld>
            <a:endParaRPr lang="fr-FR">
              <a:solidFill>
                <a:prstClr val="black"/>
              </a:solidFill>
            </a:endParaRPr>
          </a:p>
        </p:txBody>
      </p:sp>
    </p:spTree>
    <p:extLst>
      <p:ext uri="{BB962C8B-B14F-4D97-AF65-F5344CB8AC3E}">
        <p14:creationId xmlns:p14="http://schemas.microsoft.com/office/powerpoint/2010/main" val="316648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705327" y="4835803"/>
            <a:ext cx="5642610" cy="4581287"/>
          </a:xfrm>
        </p:spPr>
        <p:txBody>
          <a:bodyPr/>
          <a:lstStyle/>
          <a:p>
            <a:pPr>
              <a:defRPr/>
            </a:pPr>
            <a:endParaRPr lang="fr-FR" sz="2200" spc="-1" baseline="0" dirty="0">
              <a:solidFill>
                <a:srgbClr val="000000"/>
              </a:solidFill>
              <a:uFill>
                <a:solidFill>
                  <a:srgbClr val="FFFFFF"/>
                </a:solidFill>
              </a:uFill>
            </a:endParaRPr>
          </a:p>
          <a:p>
            <a:pPr>
              <a:defRPr/>
            </a:pPr>
            <a:endParaRPr lang="fr-FR" sz="2200" spc="-1" baseline="0" dirty="0">
              <a:solidFill>
                <a:srgbClr val="000000"/>
              </a:solidFill>
              <a:uFill>
                <a:solidFill>
                  <a:srgbClr val="FFFFFF"/>
                </a:solidFill>
              </a:uFill>
            </a:endParaRPr>
          </a:p>
          <a:p>
            <a:pPr>
              <a:defRPr/>
            </a:pPr>
            <a:r>
              <a:rPr lang="fr-FR" sz="2200" b="1" spc="-1" baseline="0" dirty="0">
                <a:solidFill>
                  <a:srgbClr val="000000"/>
                </a:solidFill>
                <a:uFill>
                  <a:solidFill>
                    <a:srgbClr val="FFFFFF"/>
                  </a:solidFill>
                </a:uFill>
              </a:rPr>
              <a:t>Pourquoi les 6 derniers mois</a:t>
            </a:r>
            <a:r>
              <a:rPr lang="fr-FR" sz="2200" spc="-1" baseline="0" dirty="0">
                <a:solidFill>
                  <a:srgbClr val="000000"/>
                </a:solidFill>
                <a:uFill>
                  <a:solidFill>
                    <a:srgbClr val="FFFFFF"/>
                  </a:solidFill>
                </a:uFill>
              </a:rPr>
              <a:t>: car c’est là que sont les meilleurs salaires, progression dans une grille est une garantie statutaire, cela garantit de ne pas avoir à négocier de gré à gré avec son supérieur une augmentation comme dans le privé, lié aux missions de service public qui nécessitent cette indépendance</a:t>
            </a:r>
          </a:p>
          <a:p>
            <a:pPr>
              <a:defRPr/>
            </a:pPr>
            <a:endParaRPr lang="fr-FR" sz="2200" spc="-1" baseline="0" dirty="0">
              <a:solidFill>
                <a:srgbClr val="000000"/>
              </a:solidFill>
              <a:uFill>
                <a:solidFill>
                  <a:srgbClr val="FFFFFF"/>
                </a:solidFill>
              </a:uFill>
            </a:endParaRPr>
          </a:p>
          <a:p>
            <a:pPr eaLnBrk="1" hangingPunct="1">
              <a:spcBef>
                <a:spcPct val="0"/>
              </a:spcBef>
            </a:pPr>
            <a:r>
              <a:rPr lang="fr-FR" sz="2400" dirty="0">
                <a:latin typeface="Times New Roman" charset="0"/>
              </a:rPr>
              <a:t>Les carrières des fonctionnaires sont linéaires : la prise en compte de points</a:t>
            </a:r>
            <a:r>
              <a:rPr lang="fr-FR" sz="2400" baseline="0" dirty="0">
                <a:latin typeface="Times New Roman" charset="0"/>
              </a:rPr>
              <a:t> </a:t>
            </a:r>
            <a:r>
              <a:rPr lang="fr-FR" sz="2400" dirty="0">
                <a:latin typeface="Times New Roman" charset="0"/>
              </a:rPr>
              <a:t>sur l’ensemble de la carrière reviendrait à prendre en compte le salaire moyen de </a:t>
            </a:r>
            <a:r>
              <a:rPr lang="fr-FR" sz="2400" baseline="0" dirty="0">
                <a:latin typeface="Times New Roman" charset="0"/>
              </a:rPr>
              <a:t> </a:t>
            </a:r>
            <a:r>
              <a:rPr lang="fr-FR" sz="2400" dirty="0">
                <a:latin typeface="Times New Roman" charset="0"/>
              </a:rPr>
              <a:t>toute une carrière et risquerait de se traduire par une forte baisse des pensions</a:t>
            </a:r>
          </a:p>
          <a:p>
            <a:pPr eaLnBrk="1" hangingPunct="1">
              <a:spcBef>
                <a:spcPct val="0"/>
              </a:spcBef>
            </a:pPr>
            <a:endParaRPr lang="fr-FR" sz="2400" dirty="0">
              <a:latin typeface="Times New Roman" charset="0"/>
            </a:endParaRPr>
          </a:p>
          <a:p>
            <a:pPr eaLnBrk="1" hangingPunct="1">
              <a:spcBef>
                <a:spcPct val="0"/>
              </a:spcBef>
            </a:pPr>
            <a:r>
              <a:rPr lang="fr-FR" sz="2400" dirty="0">
                <a:latin typeface="Times New Roman" charset="0"/>
              </a:rPr>
              <a:t>Plus fondamentalement, s’attaquer à la notion de carrière, c’est revenir sur toute une conception de la Fonction Publique. Parce qu’il est au service de l’intérêt général, le fonctionnaire ne doit pas avoir à « négocier » son augmentation de salaire auprès de son supérieur hiérarchique, c’est là la raison de son droit à une carrière.</a:t>
            </a:r>
          </a:p>
          <a:p>
            <a:pPr eaLnBrk="1" hangingPunct="1">
              <a:spcBef>
                <a:spcPct val="0"/>
              </a:spcBef>
            </a:pPr>
            <a:endParaRPr lang="fr-FR" sz="2400" dirty="0">
              <a:latin typeface="Times New Roman" charset="0"/>
            </a:endParaRPr>
          </a:p>
          <a:p>
            <a:pPr eaLnBrk="1" hangingPunct="1">
              <a:spcBef>
                <a:spcPct val="0"/>
              </a:spcBef>
            </a:pPr>
            <a:r>
              <a:rPr lang="fr-FR" sz="2400" dirty="0">
                <a:latin typeface="Times New Roman" charset="0"/>
              </a:rPr>
              <a:t>Les changements de grade se font en seconde partie de carrière et permettent d’accéder à des indices plus élevées : d’où l’intérêt de conserver la référence aux 6 derniers mois</a:t>
            </a:r>
          </a:p>
          <a:p>
            <a:pPr eaLnBrk="1" hangingPunct="1">
              <a:spcBef>
                <a:spcPct val="0"/>
              </a:spcBef>
            </a:pPr>
            <a:r>
              <a:rPr lang="fr-FR" sz="2400" dirty="0">
                <a:latin typeface="Times New Roman" charset="0"/>
              </a:rPr>
              <a:t>Les carrières sont à qualification égale et diplôme égal moins bien rémunérées dans le secteur public</a:t>
            </a:r>
          </a:p>
          <a:p>
            <a:pPr eaLnBrk="1" hangingPunct="1">
              <a:spcBef>
                <a:spcPct val="0"/>
              </a:spcBef>
            </a:pPr>
            <a:r>
              <a:rPr lang="fr-FR" sz="2400" dirty="0">
                <a:latin typeface="Times New Roman" charset="0"/>
              </a:rPr>
              <a:t>Les carrières dans le privé ne sont pas linéaires car il peut y avoir changement </a:t>
            </a:r>
            <a:r>
              <a:rPr lang="fr-FR" sz="2400" baseline="0" dirty="0">
                <a:latin typeface="Times New Roman" charset="0"/>
              </a:rPr>
              <a:t> </a:t>
            </a:r>
            <a:r>
              <a:rPr lang="fr-FR" sz="2400" dirty="0">
                <a:latin typeface="Times New Roman" charset="0"/>
              </a:rPr>
              <a:t>d’employeur ou d’emploi occupé : il serait nécessaire de revenir à la référence </a:t>
            </a:r>
            <a:r>
              <a:rPr lang="fr-FR" sz="2400" baseline="0" dirty="0">
                <a:latin typeface="Times New Roman" charset="0"/>
              </a:rPr>
              <a:t> </a:t>
            </a:r>
            <a:r>
              <a:rPr lang="fr-FR" sz="2400" dirty="0">
                <a:latin typeface="Times New Roman" charset="0"/>
              </a:rPr>
              <a:t>des 10 meilleures années, mais sur le principe il est juste de calculer sur « les meilleures années » dans le privé alors que cela n’a pas la même portée dans le public.</a:t>
            </a:r>
          </a:p>
          <a:p>
            <a:pPr>
              <a:defRPr/>
            </a:pPr>
            <a:endParaRPr lang="fr-FR" sz="2200" spc="-1" baseline="0" dirty="0">
              <a:solidFill>
                <a:srgbClr val="000000"/>
              </a:solidFill>
              <a:uFill>
                <a:solidFill>
                  <a:srgbClr val="FFFFFF"/>
                </a:solidFill>
              </a:uFill>
            </a:endParaRPr>
          </a:p>
          <a:p>
            <a:pPr>
              <a:defRPr/>
            </a:pPr>
            <a:endParaRPr lang="fr-FR" sz="2200" spc="-1" baseline="0" dirty="0">
              <a:solidFill>
                <a:srgbClr val="000000"/>
              </a:solidFill>
              <a:uFill>
                <a:solidFill>
                  <a:srgbClr val="FFFFFF"/>
                </a:solidFill>
              </a:uFill>
            </a:endParaRPr>
          </a:p>
          <a:p>
            <a:pPr>
              <a:defRPr/>
            </a:pPr>
            <a:endParaRPr lang="fr-FR" sz="2200" spc="-1" baseline="0" dirty="0">
              <a:solidFill>
                <a:srgbClr val="000000"/>
              </a:solidFill>
              <a:uFill>
                <a:solidFill>
                  <a:srgbClr val="FFFFFF"/>
                </a:solidFill>
              </a:uFill>
            </a:endParaRPr>
          </a:p>
          <a:p>
            <a:pPr>
              <a:defRPr/>
            </a:pPr>
            <a:r>
              <a:rPr lang="fr-FR" sz="2200" b="1" spc="-1" dirty="0">
                <a:solidFill>
                  <a:srgbClr val="000000"/>
                </a:solidFill>
                <a:uFill>
                  <a:solidFill>
                    <a:srgbClr val="FFFFFF"/>
                  </a:solidFill>
                </a:uFill>
              </a:rPr>
              <a:t>Pourquoi 75%?</a:t>
            </a:r>
          </a:p>
          <a:p>
            <a:pPr>
              <a:defRPr/>
            </a:pPr>
            <a:r>
              <a:rPr lang="fr-FR" sz="2200" spc="-1" dirty="0">
                <a:solidFill>
                  <a:srgbClr val="000000"/>
                </a:solidFill>
                <a:uFill>
                  <a:solidFill>
                    <a:srgbClr val="FFFFFF"/>
                  </a:solidFill>
                </a:uFill>
              </a:rPr>
              <a:t>Idée de « remplacer » un revenu, permettre le maintien d’un certain niveau de vie</a:t>
            </a:r>
          </a:p>
          <a:p>
            <a:pPr>
              <a:defRPr/>
            </a:pPr>
            <a:r>
              <a:rPr lang="fr-FR" sz="2200" b="1" spc="-1" dirty="0">
                <a:solidFill>
                  <a:srgbClr val="000000"/>
                </a:solidFill>
                <a:uFill>
                  <a:solidFill>
                    <a:srgbClr val="FFFFFF"/>
                  </a:solidFill>
                </a:uFill>
              </a:rPr>
              <a:t>Si on compare net / net, on arrive en gros à 80% du dernier traitement net, puisque sur une pension nette il n’y a pas les mêmes</a:t>
            </a:r>
            <a:r>
              <a:rPr lang="fr-FR" sz="2200" b="1" spc="-1" baseline="0" dirty="0">
                <a:solidFill>
                  <a:srgbClr val="000000"/>
                </a:solidFill>
                <a:uFill>
                  <a:solidFill>
                    <a:srgbClr val="FFFFFF"/>
                  </a:solidFill>
                </a:uFill>
              </a:rPr>
              <a:t> cotisations. A 80%, comme un retraité peut avoir moins de frais, on considère « en gros » que le niveau de vie est maintenu.</a:t>
            </a:r>
            <a:endParaRPr lang="fr-FR" sz="2200" b="1" spc="-1" dirty="0">
              <a:solidFill>
                <a:srgbClr val="000000"/>
              </a:solidFill>
              <a:uFill>
                <a:solidFill>
                  <a:srgbClr val="FFFFFF"/>
                </a:solidFill>
              </a:uFill>
            </a:endParaRPr>
          </a:p>
          <a:p>
            <a:pPr>
              <a:defRPr/>
            </a:pPr>
            <a:endParaRPr lang="fr-FR" sz="2200" b="1" spc="-1" dirty="0">
              <a:solidFill>
                <a:srgbClr val="000000"/>
              </a:solidFill>
              <a:uFill>
                <a:solidFill>
                  <a:srgbClr val="FFFFFF"/>
                </a:solidFill>
              </a:uFill>
            </a:endParaRPr>
          </a:p>
          <a:p>
            <a:pPr>
              <a:defRPr/>
            </a:pPr>
            <a:r>
              <a:rPr lang="fr-FR" sz="2200" b="1" spc="-1" dirty="0">
                <a:solidFill>
                  <a:srgbClr val="000000"/>
                </a:solidFill>
                <a:uFill>
                  <a:solidFill>
                    <a:srgbClr val="FFFFFF"/>
                  </a:solidFill>
                </a:uFill>
              </a:rPr>
              <a:t>( sur une pension brute, 9,10% de cotisations sociales CSG,</a:t>
            </a:r>
            <a:r>
              <a:rPr lang="fr-FR" sz="2200" b="1" spc="-1" baseline="0" dirty="0">
                <a:solidFill>
                  <a:srgbClr val="000000"/>
                </a:solidFill>
                <a:uFill>
                  <a:solidFill>
                    <a:srgbClr val="FFFFFF"/>
                  </a:solidFill>
                </a:uFill>
              </a:rPr>
              <a:t> CRDS, CASA,</a:t>
            </a:r>
            <a:r>
              <a:rPr lang="fr-FR" sz="2200" b="1" spc="-1" dirty="0">
                <a:solidFill>
                  <a:srgbClr val="000000"/>
                </a:solidFill>
                <a:uFill>
                  <a:solidFill>
                    <a:srgbClr val="FFFFFF"/>
                  </a:solidFill>
                </a:uFill>
              </a:rPr>
              <a:t> +4,..% </a:t>
            </a:r>
            <a:r>
              <a:rPr lang="fr-FR" sz="2200" b="1" spc="-1" dirty="0" err="1">
                <a:solidFill>
                  <a:srgbClr val="000000"/>
                </a:solidFill>
                <a:uFill>
                  <a:solidFill>
                    <a:srgbClr val="FFFFFF"/>
                  </a:solidFill>
                </a:uFill>
              </a:rPr>
              <a:t>Mgen</a:t>
            </a:r>
            <a:r>
              <a:rPr lang="fr-FR" sz="2200" spc="-1" dirty="0">
                <a:solidFill>
                  <a:srgbClr val="000000"/>
                </a:solidFill>
                <a:uFill>
                  <a:solidFill>
                    <a:srgbClr val="FFFFFF"/>
                  </a:solidFill>
                </a:uFill>
              </a:rPr>
              <a:t> facultative )</a:t>
            </a:r>
          </a:p>
          <a:p>
            <a:pPr>
              <a:defRPr/>
            </a:pPr>
            <a:endParaRPr lang="fr-FR" sz="2200" spc="-1" dirty="0">
              <a:solidFill>
                <a:srgbClr val="000000"/>
              </a:solidFill>
              <a:uFill>
                <a:solidFill>
                  <a:srgbClr val="FFFFFF"/>
                </a:solidFill>
              </a:uFill>
            </a:endParaRPr>
          </a:p>
        </p:txBody>
      </p:sp>
      <p:sp>
        <p:nvSpPr>
          <p:cNvPr id="339" name="TextShape 2"/>
          <p:cNvSpPr txBox="1"/>
          <p:nvPr/>
        </p:nvSpPr>
        <p:spPr>
          <a:xfrm>
            <a:off x="3995217" y="9669839"/>
            <a:ext cx="3056414" cy="509032"/>
          </a:xfrm>
          <a:prstGeom prst="rect">
            <a:avLst/>
          </a:prstGeom>
          <a:noFill/>
          <a:ln>
            <a:noFill/>
          </a:ln>
        </p:spPr>
        <p:txBody>
          <a:bodyPr lIns="98472" tIns="49236" rIns="98472" bIns="49236" anchor="b"/>
          <a:lstStyle/>
          <a:p>
            <a:pPr algn="r">
              <a:defRPr/>
            </a:pPr>
            <a:fld id="{2813E021-FBC7-4978-8D91-EED14B1F7CD2}" type="slidenum">
              <a:rPr lang="fr-FR" sz="1300" spc="-1">
                <a:uFill>
                  <a:solidFill>
                    <a:srgbClr val="FFFFFF"/>
                  </a:solidFill>
                </a:uFill>
                <a:latin typeface="+mn-lt"/>
                <a:cs typeface="+mn-cs"/>
              </a:rPr>
              <a:pPr algn="r">
                <a:defRPr/>
              </a:pPr>
              <a:t>28</a:t>
            </a:fld>
            <a:endParaRPr lang="fr-FR" sz="1500" spc="-1">
              <a:uFill>
                <a:solidFill>
                  <a:srgbClr val="FFFFFF"/>
                </a:solidFill>
              </a:uFill>
              <a:latin typeface="Times New Roman"/>
              <a:cs typeface="+mn-cs"/>
            </a:endParaRPr>
          </a:p>
        </p:txBody>
      </p:sp>
    </p:spTree>
    <p:extLst>
      <p:ext uri="{BB962C8B-B14F-4D97-AF65-F5344CB8AC3E}">
        <p14:creationId xmlns:p14="http://schemas.microsoft.com/office/powerpoint/2010/main" val="2800509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a:t>
            </a:r>
            <a:r>
              <a:rPr lang="fr-FR" baseline="0" dirty="0"/>
              <a:t> système a été fortement dégradé</a:t>
            </a:r>
            <a:r>
              <a:rPr lang="fr-FR" dirty="0"/>
              <a:t> depuis 2003, ce tableau reprend les éléments</a:t>
            </a: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87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a:latin typeface="Calibri" charset="0"/>
              </a:rPr>
              <a:t>On</a:t>
            </a:r>
            <a:r>
              <a:rPr lang="fr-FR" baseline="0" dirty="0">
                <a:latin typeface="Calibri" charset="0"/>
              </a:rPr>
              <a:t> voit bien le </a:t>
            </a:r>
            <a:r>
              <a:rPr lang="fr-FR" dirty="0">
                <a:latin typeface="Calibri" charset="0"/>
              </a:rPr>
              <a:t>double</a:t>
            </a:r>
            <a:r>
              <a:rPr lang="fr-FR" baseline="0" dirty="0">
                <a:latin typeface="Calibri" charset="0"/>
              </a:rPr>
              <a:t> effet des réformes:</a:t>
            </a:r>
          </a:p>
          <a:p>
            <a:pPr>
              <a:buFontTx/>
              <a:buChar char="-"/>
            </a:pPr>
            <a:r>
              <a:rPr lang="fr-FR" baseline="0" dirty="0">
                <a:latin typeface="Calibri" charset="0"/>
              </a:rPr>
              <a:t>Non seulement le fait de ne pas avoir le bon nombre de trimestres minore le taux (passage de 75 à 67,78% pour François)</a:t>
            </a:r>
          </a:p>
          <a:p>
            <a:pPr>
              <a:buFontTx/>
              <a:buChar char="-"/>
            </a:pPr>
            <a:r>
              <a:rPr lang="fr-FR" baseline="0" dirty="0">
                <a:latin typeface="Calibri" charset="0"/>
              </a:rPr>
              <a:t>Mais en plus cela entraîne une décote (passage de 67,78% à 54,22%)</a:t>
            </a:r>
          </a:p>
          <a:p>
            <a:pPr>
              <a:buFontTx/>
              <a:buChar char="-"/>
            </a:pPr>
            <a:endParaRPr lang="fr-FR" baseline="0" dirty="0">
              <a:latin typeface="Calibri" charset="0"/>
            </a:endParaRPr>
          </a:p>
          <a:p>
            <a:pPr>
              <a:buFontTx/>
              <a:buChar char="-"/>
            </a:pPr>
            <a:endParaRPr lang="fr-FR" baseline="0" dirty="0">
              <a:latin typeface="Calibri" charset="0"/>
            </a:endParaRPr>
          </a:p>
          <a:p>
            <a:pPr>
              <a:buFontTx/>
              <a:buChar char="-"/>
            </a:pPr>
            <a:r>
              <a:rPr lang="fr-FR" baseline="0" dirty="0">
                <a:latin typeface="Calibri" charset="0"/>
              </a:rPr>
              <a:t>Même très dégradé, on conserve la référence à un taux de remplacement, cela pourrait ne plus être le cas dans la future réforme</a:t>
            </a:r>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FDBBBE6A-E55C-C545-8967-CAA649614387}" type="slidenum">
              <a:rPr lang="fr-FR" smtClean="0"/>
              <a:pPr>
                <a:defRPr/>
              </a:pPr>
              <a:t>30</a:t>
            </a:fld>
            <a:endParaRPr lang="fr-FR"/>
          </a:p>
        </p:txBody>
      </p:sp>
    </p:spTree>
    <p:extLst>
      <p:ext uri="{BB962C8B-B14F-4D97-AF65-F5344CB8AC3E}">
        <p14:creationId xmlns:p14="http://schemas.microsoft.com/office/powerpoint/2010/main" val="172989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smtClean="0">
                <a:latin typeface="Calibri" charset="0"/>
              </a:rPr>
              <a:t>Ce diaporama n’aborde volontairement pas l’ensemble des dispositifs existants, on aurait</a:t>
            </a:r>
            <a:r>
              <a:rPr lang="fr-FR" baseline="0" dirty="0" smtClean="0">
                <a:latin typeface="Calibri" charset="0"/>
              </a:rPr>
              <a:t> pu en effet également citer le complément de pension versé en fonction des NBI (nouvelle bonification indiciaire) perçues pendant la carrière, se reporter aux publications FSU.</a:t>
            </a:r>
            <a:endParaRPr lang="fr-FR" dirty="0" smtClean="0">
              <a:latin typeface="Calibri" charset="0"/>
            </a:endParaRPr>
          </a:p>
          <a:p>
            <a:endParaRPr lang="fr-FR" dirty="0" smtClean="0">
              <a:latin typeface="Calibri" charset="0"/>
            </a:endParaRPr>
          </a:p>
          <a:p>
            <a:r>
              <a:rPr lang="fr-FR" dirty="0" smtClean="0">
                <a:latin typeface="Calibri" charset="0"/>
              </a:rPr>
              <a:t>Le RAFP est censé répondre en partie à la problématique</a:t>
            </a:r>
            <a:r>
              <a:rPr lang="fr-FR" baseline="0" dirty="0" smtClean="0">
                <a:latin typeface="Calibri" charset="0"/>
              </a:rPr>
              <a:t> du développement des primes dans la Fonction publique, on cotise sur ses indemnités dans la limite de 20% du traitement brut.</a:t>
            </a:r>
          </a:p>
          <a:p>
            <a:endParaRPr lang="fr-FR" baseline="0" dirty="0" smtClean="0">
              <a:latin typeface="Calibri" charset="0"/>
            </a:endParaRPr>
          </a:p>
          <a:p>
            <a:endParaRPr lang="fr-FR" dirty="0" smtClean="0">
              <a:latin typeface="Calibri" charset="0"/>
            </a:endParaRPr>
          </a:p>
          <a:p>
            <a:endParaRPr lang="fr-FR" dirty="0" smtClean="0">
              <a:latin typeface="Calibri" charset="0"/>
            </a:endParaRPr>
          </a:p>
          <a:p>
            <a:r>
              <a:rPr lang="fr-FR" dirty="0" smtClean="0">
                <a:latin typeface="Calibri" charset="0"/>
              </a:rPr>
              <a:t>Le </a:t>
            </a:r>
            <a:r>
              <a:rPr lang="fr-FR" dirty="0">
                <a:latin typeface="Calibri" charset="0"/>
              </a:rPr>
              <a:t>RAFP est un régime par capitalisation, c’est à dire que les recettes sont placées. Créé en 2005, il y a forcément beaucoup plus de recettes que de dépenses puisque le régime monte en charge progressivement. Il y a 25 milliards d’euros dans les caisses. La FSU est </a:t>
            </a:r>
            <a:r>
              <a:rPr lang="fr-FR" dirty="0" err="1">
                <a:latin typeface="Calibri" charset="0"/>
              </a:rPr>
              <a:t>oposée</a:t>
            </a:r>
            <a:r>
              <a:rPr lang="fr-FR" dirty="0">
                <a:latin typeface="Calibri" charset="0"/>
              </a:rPr>
              <a:t> au RAFP. Dans le conseil d’administration, elle pèse pour que les placements soient des investissements durables et éthiques, et faits en faveur des fonctionnaires, en particulier dans le logement des fonctionnaires.</a:t>
            </a:r>
          </a:p>
          <a:p>
            <a:endParaRPr lang="fr-FR" dirty="0">
              <a:latin typeface="Calibri" charset="0"/>
            </a:endParaRPr>
          </a:p>
          <a:p>
            <a:r>
              <a:rPr lang="fr-FR" dirty="0">
                <a:latin typeface="Calibri" charset="0"/>
              </a:rPr>
              <a:t>A sa création en 2005, un euro cotisé donnait droit à une rente annuelle de 4 centimes d’euros, soit un « rendement technique » de 4%, ou encore, si on le dit autrement, il fallait 25 ans à la retraite pour « récupérer la mise ». En 2017, ce rendement est de 3,73%</a:t>
            </a:r>
          </a:p>
        </p:txBody>
      </p:sp>
      <p:sp>
        <p:nvSpPr>
          <p:cNvPr id="4" name="Espace réservé du numéro de diapositive 3"/>
          <p:cNvSpPr>
            <a:spLocks noGrp="1"/>
          </p:cNvSpPr>
          <p:nvPr>
            <p:ph type="sldNum" sz="quarter" idx="5"/>
          </p:nvPr>
        </p:nvSpPr>
        <p:spPr/>
        <p:txBody>
          <a:bodyPr/>
          <a:lstStyle/>
          <a:p>
            <a:pPr>
              <a:defRPr/>
            </a:pPr>
            <a:fld id="{8B77F409-05B6-5845-ADBC-DC3B0B4A83C3}" type="slidenum">
              <a:rPr lang="fr-FR" smtClean="0"/>
              <a:pPr>
                <a:defRPr/>
              </a:pPr>
              <a:t>31</a:t>
            </a:fld>
            <a:endParaRPr lang="fr-FR"/>
          </a:p>
        </p:txBody>
      </p:sp>
    </p:spTree>
    <p:extLst>
      <p:ext uri="{BB962C8B-B14F-4D97-AF65-F5344CB8AC3E}">
        <p14:creationId xmlns:p14="http://schemas.microsoft.com/office/powerpoint/2010/main" val="1489640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latin typeface="Calibri" charset="0"/>
              </a:rPr>
              <a:t>Dans le nouveau système, tous les éléments de la rémunération seraient pris en compte. Or, le développement des primes a été une manière de ne pas revaloriser certaines professions. Les enseignants seraient particulièrement pénalisés car ils perçoivent peu de primes. Les femmes seraient pénalisées par rapport aux hommes (plus d’heures sup, plus de fonctions spécifiques, etc)</a:t>
            </a:r>
          </a:p>
        </p:txBody>
      </p:sp>
      <p:sp>
        <p:nvSpPr>
          <p:cNvPr id="4" name="Espace réservé du numéro de diapositive 3"/>
          <p:cNvSpPr>
            <a:spLocks noGrp="1"/>
          </p:cNvSpPr>
          <p:nvPr>
            <p:ph type="sldNum" sz="quarter" idx="5"/>
          </p:nvPr>
        </p:nvSpPr>
        <p:spPr/>
        <p:txBody>
          <a:bodyPr/>
          <a:lstStyle/>
          <a:p>
            <a:pPr>
              <a:defRPr/>
            </a:pPr>
            <a:fld id="{9C396E5A-F2EA-2340-B0E6-F8F5676125B4}" type="slidenum">
              <a:rPr lang="fr-FR" smtClean="0"/>
              <a:pPr>
                <a:defRPr/>
              </a:pPr>
              <a:t>32</a:t>
            </a:fld>
            <a:endParaRPr lang="fr-FR"/>
          </a:p>
        </p:txBody>
      </p:sp>
    </p:spTree>
    <p:extLst>
      <p:ext uri="{BB962C8B-B14F-4D97-AF65-F5344CB8AC3E}">
        <p14:creationId xmlns:p14="http://schemas.microsoft.com/office/powerpoint/2010/main" val="1460498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a:latin typeface="Calibri" charset="0"/>
              </a:rPr>
              <a:t>Là encore, il ne s’agit pas d’être exhaustif, le but est de décrire le système à grands traits pour comprendre ce qui changerait avec un nouveau système.</a:t>
            </a:r>
            <a:br>
              <a:rPr lang="fr-FR" dirty="0">
                <a:latin typeface="Calibri" charset="0"/>
              </a:rPr>
            </a:br>
            <a:r>
              <a:rPr lang="fr-FR" dirty="0">
                <a:latin typeface="Calibri" charset="0"/>
              </a:rPr>
              <a:t/>
            </a:r>
            <a:br>
              <a:rPr lang="fr-FR" dirty="0">
                <a:latin typeface="Calibri" charset="0"/>
              </a:rPr>
            </a:br>
            <a:r>
              <a:rPr lang="fr-FR" dirty="0">
                <a:latin typeface="Calibri" charset="0"/>
              </a:rPr>
              <a:t>Les différences avec les fonctionnaires (le but de la démonstration est de montrer qu’il n’y a pas de « privilège » des fonctionnaires):</a:t>
            </a:r>
          </a:p>
          <a:p>
            <a:pPr>
              <a:buFontTx/>
              <a:buChar char="-"/>
            </a:pPr>
            <a:r>
              <a:rPr lang="fr-FR" dirty="0">
                <a:latin typeface="Calibri" charset="0"/>
              </a:rPr>
              <a:t>Taux de 50% et pas de 75%, mais il y a des régimes complémentaires (voir</a:t>
            </a:r>
            <a:r>
              <a:rPr lang="fr-FR" baseline="0" dirty="0">
                <a:latin typeface="Calibri" charset="0"/>
              </a:rPr>
              <a:t> diapo suivante)</a:t>
            </a:r>
            <a:endParaRPr lang="fr-FR" dirty="0">
              <a:latin typeface="Calibri" charset="0"/>
            </a:endParaRPr>
          </a:p>
          <a:p>
            <a:pPr>
              <a:buFontTx/>
              <a:buChar char="-"/>
            </a:pPr>
            <a:r>
              <a:rPr lang="fr-FR" dirty="0">
                <a:latin typeface="Calibri" charset="0"/>
              </a:rPr>
              <a:t>Calcul sur les 25 meilleures années (actualisées en référence à l’inflation). Il est cohérent de prendre les meilleures années car dans le privé les carrières ne sont pas linéaires. Mais le calcul était beaucoup plus favorable quand on prenait, avant 1993, que les 10 meilleures années. Avec le système de retraites par points ou notionnels, on prendrait toutes les années, ce qui pourrait dégrader les pensions, particulièrement pour les personnes qui connaissent des périodes de chômage: dans le système actuel, des périodes où la rémunération est moindre sont en effet « effacées » si elles ne sont pas dans les 25 meilleures, ce n’est plus le cas avec un système tel que présenté par </a:t>
            </a:r>
            <a:r>
              <a:rPr lang="fr-FR" dirty="0" err="1">
                <a:latin typeface="Calibri" charset="0"/>
              </a:rPr>
              <a:t>Macron</a:t>
            </a:r>
            <a:r>
              <a:rPr lang="fr-FR" dirty="0">
                <a:latin typeface="Calibri" charset="0"/>
              </a:rPr>
              <a:t>.</a:t>
            </a:r>
          </a:p>
        </p:txBody>
      </p:sp>
      <p:sp>
        <p:nvSpPr>
          <p:cNvPr id="55299"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3F7F1B6-DB7D-6F48-8948-BC40E9C18B47}" type="slidenum">
              <a:rPr lang="fr-FR" sz="1300">
                <a:latin typeface="Calibri" charset="0"/>
              </a:rPr>
              <a:pPr eaLnBrk="1" hangingPunct="1"/>
              <a:t>33</a:t>
            </a:fld>
            <a:endParaRPr lang="fr-FR" sz="1300">
              <a:latin typeface="Calibri" charset="0"/>
            </a:endParaRPr>
          </a:p>
        </p:txBody>
      </p:sp>
    </p:spTree>
    <p:extLst>
      <p:ext uri="{BB962C8B-B14F-4D97-AF65-F5344CB8AC3E}">
        <p14:creationId xmlns:p14="http://schemas.microsoft.com/office/powerpoint/2010/main" val="299934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B58A57E-24B0-2F46-9F0E-9239BF3B1405}" type="slidenum">
              <a:rPr lang="fr-FR" sz="1300">
                <a:latin typeface="Calibri" charset="0"/>
              </a:rPr>
              <a:pPr eaLnBrk="1" hangingPunct="1"/>
              <a:t>34</a:t>
            </a:fld>
            <a:endParaRPr lang="fr-FR" sz="1300">
              <a:latin typeface="Calibri" charset="0"/>
            </a:endParaRPr>
          </a:p>
        </p:txBody>
      </p:sp>
      <p:sp>
        <p:nvSpPr>
          <p:cNvPr id="57347"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6921" tIns="50399" rIns="96921" bIns="5039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80A05323-BD80-6640-9F1F-C8C4670D4567}" type="slidenum">
              <a:rPr lang="en-GB" sz="1300">
                <a:solidFill>
                  <a:srgbClr val="000000"/>
                </a:solidFill>
                <a:latin typeface="Calibri" charset="0"/>
              </a:rPr>
              <a:pPr algn="r" eaLnBrk="1" hangingPunct="1">
                <a:buFont typeface="Calibri" charset="0"/>
                <a:buNone/>
              </a:pPr>
              <a:t>34</a:t>
            </a:fld>
            <a:endParaRPr lang="en-GB" sz="1300">
              <a:solidFill>
                <a:srgbClr val="000000"/>
              </a:solidFill>
              <a:latin typeface="Calibri" charset="0"/>
            </a:endParaRPr>
          </a:p>
        </p:txBody>
      </p:sp>
      <p:sp>
        <p:nvSpPr>
          <p:cNvPr id="57348"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367165C-EE6C-034D-87FD-2E84E9C93707}" type="slidenum">
              <a:rPr lang="en-GB" sz="1300">
                <a:solidFill>
                  <a:srgbClr val="000000"/>
                </a:solidFill>
                <a:latin typeface="Calibri" charset="0"/>
              </a:rPr>
              <a:pPr algn="r" eaLnBrk="1" hangingPunct="1">
                <a:lnSpc>
                  <a:spcPct val="95000"/>
                </a:lnSpc>
                <a:buSzPct val="45000"/>
                <a:buFont typeface="Wingdings" charset="0"/>
                <a:buNone/>
              </a:pPr>
              <a:t>34</a:t>
            </a:fld>
            <a:endParaRPr lang="en-GB" sz="1300">
              <a:solidFill>
                <a:srgbClr val="000000"/>
              </a:solidFill>
              <a:latin typeface="Calibri" charset="0"/>
            </a:endParaRPr>
          </a:p>
        </p:txBody>
      </p:sp>
      <p:sp>
        <p:nvSpPr>
          <p:cNvPr id="57349"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1A424A1-DD68-DD46-8534-E5C10C36C85B}" type="slidenum">
              <a:rPr lang="en-GB" sz="1300">
                <a:solidFill>
                  <a:srgbClr val="000000"/>
                </a:solidFill>
                <a:latin typeface="Calibri" charset="0"/>
              </a:rPr>
              <a:pPr algn="r" eaLnBrk="1" hangingPunct="1">
                <a:lnSpc>
                  <a:spcPct val="95000"/>
                </a:lnSpc>
                <a:buSzPct val="45000"/>
                <a:buFont typeface="Wingdings" charset="0"/>
                <a:buNone/>
              </a:pPr>
              <a:t>34</a:t>
            </a:fld>
            <a:endParaRPr lang="en-GB" sz="1300">
              <a:solidFill>
                <a:srgbClr val="000000"/>
              </a:solidFill>
              <a:latin typeface="Calibri" charset="0"/>
            </a:endParaRPr>
          </a:p>
        </p:txBody>
      </p:sp>
      <p:sp>
        <p:nvSpPr>
          <p:cNvPr id="57350"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900">
              <a:latin typeface="Calibri" charset="0"/>
            </a:endParaRPr>
          </a:p>
        </p:txBody>
      </p:sp>
      <p:sp>
        <p:nvSpPr>
          <p:cNvPr id="22535" name="Text Box 5"/>
          <p:cNvSpPr>
            <a:spLocks noGrp="1" noChangeArrowheads="1"/>
          </p:cNvSpPr>
          <p:nvPr>
            <p:ph type="body"/>
          </p:nvPr>
        </p:nvSpPr>
        <p:spPr bwMode="auto">
          <a:xfrm>
            <a:off x="786962" y="4835803"/>
            <a:ext cx="5556078" cy="322033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p>
            <a:pPr algn="just">
              <a:lnSpc>
                <a:spcPct val="80000"/>
              </a:lnSpc>
              <a:defRPr/>
            </a:pPr>
            <a:r>
              <a:rPr lang="fr-FR" sz="900" dirty="0">
                <a:latin typeface="Century Gothic" charset="0"/>
                <a:ea typeface="ＭＳ Ｐゴシック" pitchFamily="34" charset="-128"/>
              </a:rPr>
              <a:t>Ce sont les régimes complémentaires obligatoires du privé et ils fonctionnent par points, ils nous donnent donc une bonne indication du fonctionnement d’un système</a:t>
            </a:r>
            <a:r>
              <a:rPr lang="fr-FR" sz="900" baseline="0" dirty="0">
                <a:latin typeface="Century Gothic" charset="0"/>
                <a:ea typeface="ＭＳ Ｐゴシック" pitchFamily="34" charset="-128"/>
              </a:rPr>
              <a:t> par points</a:t>
            </a:r>
            <a:endParaRPr lang="fr-FR" sz="900" dirty="0">
              <a:latin typeface="Century Gothic" charset="0"/>
              <a:ea typeface="ＭＳ Ｐゴシック" pitchFamily="34" charset="-128"/>
            </a:endParaRPr>
          </a:p>
          <a:p>
            <a:pPr algn="just">
              <a:lnSpc>
                <a:spcPct val="80000"/>
              </a:lnSpc>
              <a:defRPr/>
            </a:pPr>
            <a:endParaRPr lang="fr-FR" sz="900" dirty="0">
              <a:latin typeface="Century Gothic" charset="0"/>
              <a:ea typeface="ＭＳ Ｐゴシック" pitchFamily="34" charset="-128"/>
            </a:endParaRPr>
          </a:p>
          <a:p>
            <a:pPr algn="just">
              <a:lnSpc>
                <a:spcPct val="80000"/>
              </a:lnSpc>
              <a:defRPr/>
            </a:pPr>
            <a:r>
              <a:rPr lang="fr-FR" sz="900" dirty="0">
                <a:latin typeface="Century Gothic" charset="0"/>
                <a:ea typeface="ＭＳ Ｐゴシック" pitchFamily="34" charset="-128"/>
              </a:rPr>
              <a:t> La valeur du point est régulièrement modifiée car le patronat refuse d’augmenter les cotisations, est</a:t>
            </a:r>
            <a:r>
              <a:rPr lang="fr-FR" sz="900" baseline="0" dirty="0">
                <a:latin typeface="Century Gothic" charset="0"/>
                <a:ea typeface="ＭＳ Ｐゴシック" pitchFamily="34" charset="-128"/>
              </a:rPr>
              <a:t> ce préfigurateur de ce qui nous attend avec l’extension du système par points???</a:t>
            </a:r>
            <a:endParaRPr lang="en-GB" dirty="0">
              <a:latin typeface="Calibri" charset="0"/>
            </a:endParaRPr>
          </a:p>
        </p:txBody>
      </p:sp>
      <p:sp>
        <p:nvSpPr>
          <p:cNvPr id="57352" name="Text Box 6"/>
          <p:cNvSpPr txBox="1">
            <a:spLocks noChangeArrowheads="1"/>
          </p:cNvSpPr>
          <p:nvPr/>
        </p:nvSpPr>
        <p:spPr bwMode="auto">
          <a:xfrm>
            <a:off x="3991951" y="9673375"/>
            <a:ext cx="3056414" cy="505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3B21BA0-CF1A-A447-8D60-17CDB4434829}" type="slidenum">
              <a:rPr lang="en-GB" sz="1300">
                <a:solidFill>
                  <a:srgbClr val="000000"/>
                </a:solidFill>
                <a:latin typeface="Calibri" charset="0"/>
              </a:rPr>
              <a:pPr algn="r" eaLnBrk="1" hangingPunct="1">
                <a:lnSpc>
                  <a:spcPct val="95000"/>
                </a:lnSpc>
                <a:buSzPct val="45000"/>
                <a:buFont typeface="Wingdings" charset="0"/>
                <a:buNone/>
              </a:pPr>
              <a:t>34</a:t>
            </a:fld>
            <a:endParaRPr lang="en-GB" sz="1300">
              <a:solidFill>
                <a:srgbClr val="000000"/>
              </a:solidFill>
              <a:latin typeface="Calibri" charset="0"/>
            </a:endParaRPr>
          </a:p>
        </p:txBody>
      </p:sp>
    </p:spTree>
    <p:extLst>
      <p:ext uri="{BB962C8B-B14F-4D97-AF65-F5344CB8AC3E}">
        <p14:creationId xmlns:p14="http://schemas.microsoft.com/office/powerpoint/2010/main" val="659341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Transition vers le nouveau régime</a:t>
            </a:r>
            <a:r>
              <a:rPr lang="fr-FR" baseline="0" dirty="0"/>
              <a:t> complexe</a:t>
            </a:r>
          </a:p>
          <a:p>
            <a:endParaRPr lang="fr-FR" baseline="0" dirty="0"/>
          </a:p>
          <a:p>
            <a:r>
              <a:rPr lang="fr-FR" sz="1200" b="0" i="0" u="none" strike="noStrike" kern="1200" cap="none" dirty="0">
                <a:solidFill>
                  <a:schemeClr val="dk1"/>
                </a:solidFill>
                <a:effectLst/>
                <a:latin typeface="Calibri"/>
                <a:ea typeface="Calibri"/>
                <a:cs typeface="Calibri"/>
                <a:sym typeface="Calibri"/>
              </a:rPr>
              <a:t>2025 est une date jusqu’à laquelle on calcule les droits selon l’ancien système et qu’on convertit dans le nouveau.</a:t>
            </a:r>
          </a:p>
          <a:p>
            <a:r>
              <a:rPr lang="fr-FR" sz="1200" b="0" i="0" u="none" strike="noStrike" kern="1200" cap="none" dirty="0">
                <a:solidFill>
                  <a:schemeClr val="dk1"/>
                </a:solidFill>
                <a:effectLst/>
                <a:latin typeface="Calibri"/>
                <a:ea typeface="Calibri"/>
                <a:cs typeface="Calibri"/>
                <a:sym typeface="Calibri"/>
              </a:rPr>
              <a:t/>
            </a:r>
            <a:br>
              <a:rPr lang="fr-FR" sz="1200" b="0" i="0" u="none" strike="noStrike" kern="1200" cap="none" dirty="0">
                <a:solidFill>
                  <a:schemeClr val="dk1"/>
                </a:solidFill>
                <a:effectLst/>
                <a:latin typeface="Calibri"/>
                <a:ea typeface="Calibri"/>
                <a:cs typeface="Calibri"/>
                <a:sym typeface="Calibri"/>
              </a:rPr>
            </a:br>
            <a:r>
              <a:rPr lang="fr-FR" sz="1200" b="0" i="0" u="none" strike="noStrike" kern="1200" cap="none" dirty="0">
                <a:solidFill>
                  <a:schemeClr val="dk1"/>
                </a:solidFill>
                <a:effectLst/>
                <a:latin typeface="Calibri"/>
                <a:ea typeface="Calibri"/>
                <a:cs typeface="Calibri"/>
                <a:sym typeface="Calibri"/>
              </a:rPr>
              <a:t>Si on prend l’exemple d’un fonctionnaire né en 1968 partant en 2030 et qui aurait commencé à travailler à 22 ans, en 1990, les grands principes du calcul de ses droits à pension seraient de prendre:</a:t>
            </a:r>
          </a:p>
          <a:p>
            <a:pPr lvl="0"/>
            <a:r>
              <a:rPr lang="fr-FR" sz="1200" b="0" i="0" u="none" strike="noStrike" kern="1200" cap="none" dirty="0">
                <a:solidFill>
                  <a:schemeClr val="dk1"/>
                </a:solidFill>
                <a:effectLst/>
                <a:latin typeface="Calibri"/>
                <a:ea typeface="Calibri"/>
                <a:cs typeface="Calibri"/>
                <a:sym typeface="Calibri"/>
              </a:rPr>
              <a:t>l’échelon qu’il détient depuis 6 mois en 2025 x 75% (règles de l’ancien système) x 35/42,5èmes  (</a:t>
            </a:r>
            <a:r>
              <a:rPr lang="fr-FR" sz="1200" b="0" i="0" u="none" strike="noStrike" kern="1200" cap="none" dirty="0" err="1">
                <a:solidFill>
                  <a:schemeClr val="dk1"/>
                </a:solidFill>
                <a:effectLst/>
                <a:latin typeface="Calibri"/>
                <a:ea typeface="Calibri"/>
                <a:cs typeface="Calibri"/>
                <a:sym typeface="Calibri"/>
              </a:rPr>
              <a:t>proratisation</a:t>
            </a:r>
            <a:r>
              <a:rPr lang="fr-FR" sz="1200" b="0" i="0" u="none" strike="noStrike" kern="1200" cap="none" dirty="0">
                <a:solidFill>
                  <a:schemeClr val="dk1"/>
                </a:solidFill>
                <a:effectLst/>
                <a:latin typeface="Calibri"/>
                <a:ea typeface="Calibri"/>
                <a:cs typeface="Calibri"/>
                <a:sym typeface="Calibri"/>
              </a:rPr>
              <a:t> où 35 est le nombre d’années effectives en 2025 et 42,5 la durée requise pour sa génération dans le système actuel, sans lui appliquer de décote puisqu’on ne connaît pas son âge de départ à ce stade). Cela donne un montant en euros, mais celui-ci est converti en points du nouveau système, dans des conditions que l’on ignore (A noter que ces points redeviendront des euros de pension en 2030 mais bien entendu ils donneront des droits à pension selon la valeur de service du point de 2030…)</a:t>
            </a:r>
          </a:p>
          <a:p>
            <a:pPr lvl="0"/>
            <a:r>
              <a:rPr lang="fr-FR" sz="1200" b="0" i="0" u="none" strike="noStrike" kern="1200" cap="none" dirty="0">
                <a:solidFill>
                  <a:schemeClr val="dk1"/>
                </a:solidFill>
                <a:effectLst/>
                <a:latin typeface="Calibri"/>
                <a:ea typeface="Calibri"/>
                <a:cs typeface="Calibri"/>
                <a:sym typeface="Calibri"/>
              </a:rPr>
              <a:t>les points qu’il a acquis pendant 5 ans de 2025 à 2030 sont ajoutés à ce capital de points.</a:t>
            </a:r>
          </a:p>
          <a:p>
            <a:pPr lvl="0"/>
            <a:endParaRPr lang="fr-FR" sz="1200" b="0" i="0" u="none" strike="noStrike" kern="1200" cap="none" dirty="0">
              <a:solidFill>
                <a:schemeClr val="dk1"/>
              </a:solidFill>
              <a:effectLst/>
              <a:latin typeface="Calibri"/>
              <a:ea typeface="Calibri"/>
              <a:cs typeface="Calibri"/>
              <a:sym typeface="Calibri"/>
            </a:endParaRPr>
          </a:p>
          <a:p>
            <a:pPr lvl="0"/>
            <a:r>
              <a:rPr lang="fr-FR" sz="1200" b="0" i="0" u="none" strike="noStrike" kern="1200" cap="none" dirty="0">
                <a:solidFill>
                  <a:schemeClr val="dk1"/>
                </a:solidFill>
                <a:effectLst/>
                <a:latin typeface="Calibri"/>
                <a:ea typeface="Calibri"/>
                <a:cs typeface="Calibri"/>
                <a:sym typeface="Calibri"/>
              </a:rPr>
              <a:t>Sans</a:t>
            </a:r>
            <a:r>
              <a:rPr lang="fr-FR" sz="1200" b="0" i="0" u="none" strike="noStrike" kern="1200" cap="none" baseline="0" dirty="0">
                <a:solidFill>
                  <a:schemeClr val="dk1"/>
                </a:solidFill>
                <a:effectLst/>
                <a:latin typeface="Calibri"/>
                <a:ea typeface="Calibri"/>
                <a:cs typeface="Calibri"/>
                <a:sym typeface="Calibri"/>
              </a:rPr>
              <a:t> les bonifications: tous les enfants concernés par nouvelles modalités de calcul</a:t>
            </a:r>
            <a:endParaRPr lang="fr-FR" sz="1200" b="0" i="0" u="none" strike="noStrike" kern="1200" cap="none" dirty="0">
              <a:solidFill>
                <a:schemeClr val="dk1"/>
              </a:solidFill>
              <a:effectLst/>
              <a:latin typeface="Calibri"/>
              <a:ea typeface="Calibri"/>
              <a:cs typeface="Calibri"/>
              <a:sym typeface="Calibri"/>
            </a:endParaRP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24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r>
              <a:rPr lang="fr-FR" baseline="0" dirty="0" smtClean="0"/>
              <a:t>Pourquoi une nouvelle réforme?</a:t>
            </a:r>
          </a:p>
          <a:p>
            <a:pPr marL="0" marR="0" indent="0" algn="l" defTabSz="914400" rtl="0" eaLnBrk="1" fontAlgn="auto" latinLnBrk="0" hangingPunct="1">
              <a:lnSpc>
                <a:spcPct val="100000"/>
              </a:lnSpc>
              <a:spcBef>
                <a:spcPts val="0"/>
              </a:spcBef>
              <a:spcAft>
                <a:spcPts val="0"/>
              </a:spcAft>
              <a:buClrTx/>
              <a:buSzPts val="1400"/>
              <a:buFontTx/>
              <a:buNone/>
              <a:tabLst/>
              <a:defRPr/>
            </a:pPr>
            <a:r>
              <a:rPr lang="fr-FR" sz="1200" spc="-1" dirty="0" smtClean="0">
                <a:solidFill>
                  <a:srgbClr val="000000"/>
                </a:solidFill>
                <a:uFill>
                  <a:solidFill>
                    <a:srgbClr val="FFFFFF"/>
                  </a:solidFill>
                </a:uFill>
              </a:rPr>
              <a:t>Avoir en tête que les retraites = 350 milliards en</a:t>
            </a:r>
            <a:r>
              <a:rPr lang="fr-FR" sz="1200" spc="-1" baseline="0" dirty="0" smtClean="0">
                <a:solidFill>
                  <a:srgbClr val="000000"/>
                </a:solidFill>
                <a:uFill>
                  <a:solidFill>
                    <a:srgbClr val="FFFFFF"/>
                  </a:solidFill>
                </a:uFill>
              </a:rPr>
              <a:t> répartition</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604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2342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kern="1200" dirty="0"/>
              <a:t>A noter que les points calculés en 2025 redeviendront des euros de pension en 2030 mais bien entendu ils donneront des droits à pension selon la valeur de service du point de 2030</a:t>
            </a:r>
          </a:p>
          <a:p>
            <a:endParaRPr lang="fr-FR" kern="1200" dirty="0"/>
          </a:p>
          <a:p>
            <a:r>
              <a:rPr lang="fr-FR" kern="1200" dirty="0"/>
              <a:t>Exemple PE certifié hors classe</a:t>
            </a:r>
            <a:r>
              <a:rPr lang="fr-FR" kern="1200" baseline="0" dirty="0"/>
              <a:t> dernier échelon 3700 euros bruts / 75% = 2770 euros bruts / 35/42,5° = 2280 euros bruts. </a:t>
            </a:r>
          </a:p>
          <a:p>
            <a:endParaRPr lang="fr-FR" kern="1200" baseline="0" dirty="0"/>
          </a:p>
          <a:p>
            <a:r>
              <a:rPr lang="fr-FR" kern="1200" baseline="0" dirty="0"/>
              <a:t>2280 euros bruts sont ses « droits acquis »: on lui porte au compte l’équivalent de points qui donne droit à 2280 euros bruts en 2025 (donc en utilisant la valeur de service de 2025? (pas de véritable « garantie » car: quelle revalorisation des points acquis (combien vaudront les points de 2025 en 2030? </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4502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seul</a:t>
            </a:r>
            <a:r>
              <a:rPr lang="fr-FR" baseline="0" dirty="0"/>
              <a:t> exemple est donné pour un salarié du régime général. Plusieurs remarques: il n’est jamais précisé que les valeurs de point sont celles à l’âge du taux plein, donc 64 ans </a:t>
            </a:r>
            <a:r>
              <a:rPr lang="fr-FR" b="1" baseline="0" dirty="0"/>
              <a:t>pour le moment</a:t>
            </a:r>
            <a:r>
              <a:rPr lang="fr-FR" b="0" baseline="0" dirty="0"/>
              <a:t>.</a:t>
            </a:r>
          </a:p>
          <a:p>
            <a:r>
              <a:rPr lang="fr-FR" b="0" baseline="0" dirty="0"/>
              <a:t>+ on ne dit pas comment seront pris en compte les bonifications? Si Céline a eu des enfants, ceux ci valent 5% de majoration (règles du nouveau régime), donc a priori on ne lui prendrait aucune bonification ou majoration de durée d’assurance au moment du calcul de ses droits acquis</a:t>
            </a:r>
            <a:r>
              <a:rPr lang="mr-IN" b="0" baseline="0" dirty="0"/>
              <a:t>…</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6699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Malgré l'absence de revalorisation des pensions, le montant moyen de la retraite de droit direct s'est accru de 0,9%, à 1.389 euros brut mensuels, soit 1.294 euros net après prélèvements sociaux. </a:t>
            </a:r>
          </a:p>
          <a:p>
            <a:r>
              <a:rPr lang="fr-FR" dirty="0"/>
              <a:t>Une hausse mécanique, les nouveaux retraités "disposant de carrières plus favorables" et donc de pensions plus élevées que ceux qui décèdent. </a:t>
            </a:r>
          </a:p>
          <a:p>
            <a:r>
              <a:rPr lang="fr-FR" dirty="0"/>
              <a:t>L'écart entre femmes et hommes s'est légèrement réduit, de 39,2% à 38,8%, les premières percevant en moyenne 1.070 euros brut, contre 1.740 pour les seconds. </a:t>
            </a:r>
          </a:p>
          <a:p>
            <a:r>
              <a:rPr lang="fr-FR" dirty="0"/>
              <a:t>En incluant les pensions de réversion, le montant mensuel moyen servi aux retraités s'est établi à 1.532 euros brut (1.429 euros net) et l'écart entre femmes et hommes s'est trouvé réduit à 25%. </a:t>
            </a:r>
          </a:p>
          <a:p>
            <a:r>
              <a:rPr lang="fr-FR" b="1" dirty="0"/>
              <a:t>Notons les inégalités H/F… aggravées au moment du passage à la retraite et du calcul des pensions.</a:t>
            </a:r>
          </a:p>
          <a:p>
            <a:endParaRPr lang="fr-FR" dirty="0"/>
          </a:p>
        </p:txBody>
      </p:sp>
      <p:sp>
        <p:nvSpPr>
          <p:cNvPr id="4" name="Espace réservé du numéro de diapositive 3"/>
          <p:cNvSpPr>
            <a:spLocks noGrp="1"/>
          </p:cNvSpPr>
          <p:nvPr>
            <p:ph type="sldNum" sz="quarter" idx="5"/>
          </p:nvPr>
        </p:nvSpPr>
        <p:spPr/>
        <p:txBody>
          <a:bodyPr/>
          <a:lstStyle/>
          <a:p>
            <a:fld id="{AE6E46E7-A393-4C4B-BCD8-2BCDD0EB98AE}" type="slidenum">
              <a:rPr lang="fr-FR" smtClean="0"/>
              <a:t>41</a:t>
            </a:fld>
            <a:endParaRPr lang="fr-FR"/>
          </a:p>
        </p:txBody>
      </p:sp>
    </p:spTree>
    <p:extLst>
      <p:ext uri="{BB962C8B-B14F-4D97-AF65-F5344CB8AC3E}">
        <p14:creationId xmlns:p14="http://schemas.microsoft.com/office/powerpoint/2010/main" val="610967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niveau de vie moyen des actifs et retraités a progressé de manière parallèle jusqu’en 2010. Celui des retraités baisse de 0,6% par an,</a:t>
            </a:r>
            <a:r>
              <a:rPr lang="fr-FR" baseline="0" dirty="0"/>
              <a:t> moins que les actifs mais c’est le poids de l’effet noria. La presse utilise la notion d’ensemble de la population pour faire croire que les retraités ont un niveau de vie supérieur à celui des actifs.</a:t>
            </a:r>
          </a:p>
          <a:p>
            <a:r>
              <a:rPr lang="fr-FR" baseline="0" dirty="0"/>
              <a:t>Les médias ne présentent que les deux courbes du bas.</a:t>
            </a:r>
            <a:endParaRPr lang="fr-FR" dirty="0"/>
          </a:p>
        </p:txBody>
      </p:sp>
      <p:sp>
        <p:nvSpPr>
          <p:cNvPr id="4" name="Espace réservé du numéro de diapositive 3"/>
          <p:cNvSpPr>
            <a:spLocks noGrp="1"/>
          </p:cNvSpPr>
          <p:nvPr>
            <p:ph type="sldNum" sz="quarter" idx="10"/>
          </p:nvPr>
        </p:nvSpPr>
        <p:spPr/>
        <p:txBody>
          <a:bodyPr/>
          <a:lstStyle/>
          <a:p>
            <a:fld id="{723FE0B6-E93B-429B-93AD-77BD2B06D808}" type="slidenum">
              <a:rPr lang="fr-FR" smtClean="0"/>
              <a:t>43</a:t>
            </a:fld>
            <a:endParaRPr lang="fr-FR"/>
          </a:p>
        </p:txBody>
      </p:sp>
    </p:spTree>
    <p:extLst>
      <p:ext uri="{BB962C8B-B14F-4D97-AF65-F5344CB8AC3E}">
        <p14:creationId xmlns:p14="http://schemas.microsoft.com/office/powerpoint/2010/main" val="3072959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a:t>
            </a:r>
            <a:r>
              <a:rPr lang="fr-FR" baseline="0" dirty="0" smtClean="0"/>
              <a:t> les pensions décrochent des salaires, on perd de vue l’idée de salaire continué.</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45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8736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fr-FR" dirty="0" smtClean="0"/>
              <a:t>Exemple: une femme née en 1964, qui commence à cotiser en 1988 (à 24 ans), qui a 3 enfants de 1994 à 2002. Un an par enfant, soit une durée d’assurance pour avoir le taux plein ramenée de 42 ans et un trimestre à 39 ans et un trimestre, soit le taux plein en 2027 à 63 ans. Désormais, à 63 ans, elle aurait une décote de 5% puis une majoration de 15% </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49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2639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a:latin typeface="Calibri" charset="0"/>
              </a:rPr>
              <a:t>Système très complexe, cela ne se justifie pas mais l’enjeu est de ne pas avoir un alignement vers le bas,</a:t>
            </a:r>
            <a:r>
              <a:rPr lang="fr-FR" baseline="0" dirty="0">
                <a:latin typeface="Calibri" charset="0"/>
              </a:rPr>
              <a:t> et en particulier ne pas avoir un  conditionnement aux ressources du conjoint survivant dans la Fonction publique comme c’est le cas au régime général</a:t>
            </a:r>
            <a:r>
              <a:rPr lang="mr-IN" baseline="0" dirty="0">
                <a:latin typeface="Calibri" charset="0"/>
              </a:rPr>
              <a:t>…</a:t>
            </a:r>
            <a:endParaRPr lang="fr-FR" dirty="0">
              <a:latin typeface="Calibri" charset="0"/>
            </a:endParaRPr>
          </a:p>
          <a:p>
            <a:endParaRPr lang="fr-FR" dirty="0">
              <a:latin typeface="Calibri" charset="0"/>
            </a:endParaRPr>
          </a:p>
          <a:p>
            <a:r>
              <a:rPr lang="fr-FR" dirty="0">
                <a:latin typeface="Calibri" charset="0"/>
              </a:rPr>
              <a:t>Autre</a:t>
            </a:r>
            <a:r>
              <a:rPr lang="fr-FR" baseline="0" dirty="0">
                <a:latin typeface="Calibri" charset="0"/>
              </a:rPr>
              <a:t> projet qui a circulé de la part du gouvernement:</a:t>
            </a:r>
            <a:r>
              <a:rPr lang="fr-FR" dirty="0">
                <a:latin typeface="Calibri" charset="0"/>
              </a:rPr>
              <a:t> la réversion serait de 2/3 des ressources antérieures </a:t>
            </a:r>
            <a:r>
              <a:rPr lang="fr-FR" b="1" dirty="0">
                <a:latin typeface="Calibri" charset="0"/>
              </a:rPr>
              <a:t>du couple</a:t>
            </a:r>
            <a:r>
              <a:rPr lang="fr-FR" b="1" baseline="0" dirty="0">
                <a:latin typeface="Calibri" charset="0"/>
              </a:rPr>
              <a:t> et non plus du conjoint décédé</a:t>
            </a:r>
            <a:r>
              <a:rPr lang="fr-FR" dirty="0">
                <a:latin typeface="Calibri" charset="0"/>
              </a:rPr>
              <a:t>, or plus les femmes travaillent plus la pension est proche, donc mettre la barre à 66% des 2 comme c’est envisagé dans le cadre de la réforme baisserait drastiquement</a:t>
            </a:r>
          </a:p>
          <a:p>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513A3A56-D8AB-4B45-9FBA-5C8F47783DEA}" type="slidenum">
              <a:rPr lang="fr-FR" smtClean="0"/>
              <a:pPr>
                <a:defRPr/>
              </a:pPr>
              <a:t>50</a:t>
            </a:fld>
            <a:endParaRPr lang="fr-FR"/>
          </a:p>
        </p:txBody>
      </p:sp>
    </p:spTree>
    <p:extLst>
      <p:ext uri="{BB962C8B-B14F-4D97-AF65-F5344CB8AC3E}">
        <p14:creationId xmlns:p14="http://schemas.microsoft.com/office/powerpoint/2010/main" val="26834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endParaRPr lang="fr-FR" baseline="0" dirty="0"/>
          </a:p>
          <a:p>
            <a:pPr marL="0" indent="0">
              <a:buClr>
                <a:schemeClr val="dk1"/>
              </a:buClr>
              <a:buSzPts val="1200"/>
            </a:pPr>
            <a:endParaRPr lang="fr-FR" baseline="0" dirty="0"/>
          </a:p>
          <a:p>
            <a:pPr marL="0" indent="0">
              <a:buClr>
                <a:schemeClr val="dk1"/>
              </a:buClr>
              <a:buSzPts val="1200"/>
            </a:pPr>
            <a:r>
              <a:rPr lang="fr-FR" baseline="0" dirty="0"/>
              <a:t>Pour avoir le maintien du niveau de vie 66% à minima voir 75% si pension faible</a:t>
            </a:r>
          </a:p>
          <a:p>
            <a:pPr marL="0" indent="0">
              <a:buClr>
                <a:schemeClr val="dk1"/>
              </a:buClr>
              <a:buSzPts val="1200"/>
            </a:pPr>
            <a:r>
              <a:rPr lang="fr-FR" baseline="0" dirty="0"/>
              <a:t>Des règles  différentes selon les régimes : à rappeler </a:t>
            </a:r>
          </a:p>
          <a:p>
            <a:pPr marL="0" indent="0">
              <a:buClr>
                <a:schemeClr val="dk1"/>
              </a:buClr>
              <a:buSzPts val="1200"/>
            </a:pPr>
            <a:r>
              <a:rPr lang="fr-FR" baseline="0" dirty="0"/>
              <a:t> un plafonnement relativement bas en cas de cumul de revenu dans le régime général : pension maximale 900 euros, moyenne 600 euros</a:t>
            </a:r>
          </a:p>
          <a:p>
            <a:pPr marL="0" indent="0">
              <a:buClr>
                <a:schemeClr val="dk1"/>
              </a:buClr>
              <a:buSzPts val="1200"/>
            </a:pPr>
            <a:r>
              <a:rPr lang="fr-FR" baseline="0" dirty="0"/>
              <a:t>Grosse différence avec la fonction publique condition de durée de mariage (0 si </a:t>
            </a:r>
            <a:r>
              <a:rPr lang="fr-FR" baseline="0" dirty="0" err="1"/>
              <a:t>enft</a:t>
            </a:r>
            <a:r>
              <a:rPr lang="fr-FR" baseline="0" dirty="0"/>
              <a:t>, 2 ou 4 </a:t>
            </a:r>
            <a:r>
              <a:rPr lang="fr-FR" baseline="0" dirty="0" err="1"/>
              <a:t>sia</a:t>
            </a:r>
            <a:r>
              <a:rPr lang="fr-FR" baseline="0" dirty="0"/>
              <a:t> </a:t>
            </a:r>
            <a:r>
              <a:rPr lang="fr-FR" baseline="0" dirty="0" err="1"/>
              <a:t>vt</a:t>
            </a:r>
            <a:r>
              <a:rPr lang="fr-FR" baseline="0" dirty="0"/>
              <a:t> ou après retraite)</a:t>
            </a:r>
          </a:p>
          <a:p>
            <a:pPr marL="0" indent="0">
              <a:buClr>
                <a:schemeClr val="dk1"/>
              </a:buClr>
              <a:buSzPts val="1200"/>
            </a:pPr>
            <a:endParaRPr lang="fr-FR" baseline="0" dirty="0"/>
          </a:p>
          <a:p>
            <a:pPr marL="0" indent="0">
              <a:buClr>
                <a:schemeClr val="dk1"/>
              </a:buClr>
              <a:buSzPts val="1200"/>
            </a:pPr>
            <a:r>
              <a:rPr lang="fr-FR" baseline="0" dirty="0" err="1"/>
              <a:t>Prme</a:t>
            </a:r>
            <a:r>
              <a:rPr lang="fr-FR" baseline="0" dirty="0"/>
              <a:t> des PACS : </a:t>
            </a:r>
            <a:r>
              <a:rPr lang="fr-FR" baseline="0" dirty="0" err="1"/>
              <a:t>fsu</a:t>
            </a:r>
            <a:r>
              <a:rPr lang="fr-FR" baseline="0" dirty="0"/>
              <a:t> demande prise en compte</a:t>
            </a:r>
          </a:p>
          <a:p>
            <a:pPr marL="0" indent="0">
              <a:buClr>
                <a:schemeClr val="dk1"/>
              </a:buClr>
              <a:buSzPts val="1200"/>
            </a:pPr>
            <a:endParaRPr lang="fr-FR" baseline="0" dirty="0"/>
          </a:p>
          <a:p>
            <a:pPr marL="0" indent="0">
              <a:buClr>
                <a:schemeClr val="dk1"/>
              </a:buClr>
              <a:buSzPts val="1200"/>
            </a:pPr>
            <a:r>
              <a:rPr lang="fr-FR" baseline="0" dirty="0" err="1"/>
              <a:t>Prme</a:t>
            </a:r>
            <a:r>
              <a:rPr lang="fr-FR" baseline="0" dirty="0"/>
              <a:t> de la recomposition des familles et des parcours de vie … </a:t>
            </a:r>
          </a:p>
          <a:p>
            <a:pPr marL="0" indent="0">
              <a:buClr>
                <a:schemeClr val="dk1"/>
              </a:buClr>
              <a:buSzPts val="1200"/>
            </a:pPr>
            <a:endParaRPr lang="fr-FR" baseline="0" dirty="0"/>
          </a:p>
          <a:p>
            <a:pPr marL="0" indent="0">
              <a:buClr>
                <a:schemeClr val="dk1"/>
              </a:buClr>
              <a:buSzPts val="1200"/>
            </a:pPr>
            <a:r>
              <a:rPr lang="fr-FR" baseline="0" dirty="0"/>
              <a:t>16M de </a:t>
            </a:r>
            <a:r>
              <a:rPr lang="fr-FR" baseline="0" dirty="0" err="1"/>
              <a:t>retraité-es</a:t>
            </a:r>
            <a:r>
              <a:rPr lang="fr-FR" baseline="0" dirty="0"/>
              <a:t> de droit direct</a:t>
            </a:r>
          </a:p>
          <a:p>
            <a:pPr marL="0" indent="0">
              <a:buClr>
                <a:schemeClr val="dk1"/>
              </a:buClr>
              <a:buSzPts val="1200"/>
            </a:pPr>
            <a:endParaRPr lang="fr-FR" baseline="0" dirty="0"/>
          </a:p>
          <a:p>
            <a:pPr marL="0" indent="0">
              <a:buClr>
                <a:schemeClr val="dk1"/>
              </a:buClr>
              <a:buSzPts val="1200"/>
            </a:pPr>
            <a:r>
              <a:rPr lang="fr-FR" baseline="0" dirty="0"/>
              <a:t>+1,1 M de retraités qui ne perçoivent que la pension de </a:t>
            </a:r>
            <a:r>
              <a:rPr lang="fr-FR" baseline="0" dirty="0" err="1"/>
              <a:t>reversion</a:t>
            </a:r>
            <a:r>
              <a:rPr lang="fr-FR" baseline="0" dirty="0"/>
              <a:t> </a:t>
            </a:r>
          </a:p>
          <a:p>
            <a:pPr marL="0" indent="0">
              <a:buClr>
                <a:schemeClr val="dk1"/>
              </a:buClr>
              <a:buSzPts val="1200"/>
            </a:pPr>
            <a:endParaRPr lang="fr-FR" baseline="0" dirty="0"/>
          </a:p>
          <a:p>
            <a:pPr marL="0" indent="0">
              <a:buClr>
                <a:schemeClr val="dk1"/>
              </a:buClr>
              <a:buSzPts val="1200"/>
            </a:pPr>
            <a:r>
              <a:rPr lang="fr-FR" baseline="0" dirty="0"/>
              <a:t>Générations plus âgées où les femmes </a:t>
            </a:r>
            <a:r>
              <a:rPr lang="fr-FR" baseline="0" dirty="0" err="1"/>
              <a:t>travaillaienct</a:t>
            </a:r>
            <a:r>
              <a:rPr lang="fr-FR" baseline="0" dirty="0"/>
              <a:t> peu ou pas du tout</a:t>
            </a:r>
          </a:p>
          <a:p>
            <a:pPr marL="0" indent="0">
              <a:buClr>
                <a:schemeClr val="dk1"/>
              </a:buClr>
              <a:buSzPts val="1200"/>
            </a:pPr>
            <a:endParaRPr lang="fr-FR" baseline="0" dirty="0"/>
          </a:p>
          <a:p>
            <a:pPr marL="0" indent="0">
              <a:buClr>
                <a:schemeClr val="dk1"/>
              </a:buClr>
              <a:buSzPts val="1200"/>
            </a:pPr>
            <a:r>
              <a:rPr lang="fr-FR" baseline="0" dirty="0"/>
              <a:t>Dans ce qui est annoncé : les </a:t>
            </a:r>
            <a:r>
              <a:rPr lang="fr-FR" baseline="0" dirty="0" err="1"/>
              <a:t>retraité-es</a:t>
            </a:r>
            <a:r>
              <a:rPr lang="fr-FR" baseline="0" dirty="0"/>
              <a:t> </a:t>
            </a:r>
            <a:r>
              <a:rPr lang="fr-FR" baseline="0" dirty="0" err="1"/>
              <a:t>actuel-les</a:t>
            </a:r>
            <a:r>
              <a:rPr lang="fr-FR" baseline="0" dirty="0"/>
              <a:t> ne seraient pas concernés par les nouvelles </a:t>
            </a:r>
            <a:r>
              <a:rPr lang="fr-FR" baseline="0" dirty="0" err="1"/>
              <a:t>régles</a:t>
            </a:r>
            <a:r>
              <a:rPr lang="fr-FR" baseline="0" dirty="0"/>
              <a:t> de versement de </a:t>
            </a:r>
            <a:r>
              <a:rPr lang="fr-FR" baseline="0" dirty="0" err="1"/>
              <a:t>réréversion</a:t>
            </a:r>
            <a:r>
              <a:rPr lang="fr-FR" baseline="0" dirty="0"/>
              <a:t> (</a:t>
            </a:r>
            <a:r>
              <a:rPr lang="fr-FR" baseline="0" dirty="0" err="1"/>
              <a:t>m^me</a:t>
            </a:r>
            <a:r>
              <a:rPr lang="fr-FR" baseline="0" dirty="0"/>
              <a:t> si le </a:t>
            </a:r>
            <a:r>
              <a:rPr lang="fr-FR" baseline="0" dirty="0" err="1"/>
              <a:t>cjt</a:t>
            </a:r>
            <a:r>
              <a:rPr lang="fr-FR" baseline="0" dirty="0"/>
              <a:t> n’est pas encore décédé…)</a:t>
            </a:r>
          </a:p>
          <a:p>
            <a:pPr marL="0" indent="0">
              <a:buClr>
                <a:schemeClr val="dk1"/>
              </a:buClr>
              <a:buSzPts val="1200"/>
            </a:pPr>
            <a:r>
              <a:rPr lang="fr-FR" baseline="0" dirty="0"/>
              <a:t>Seuls les futures retraités seront concernés : ce qui signifie si je comprends bien pas de plafonnement du droit à pension de réversion pour l’instant. Importance du niveau du plafond car ça signifie écrêtement ou absence complet de versement selon les revenus personnels du survivant..</a:t>
            </a:r>
          </a:p>
          <a:p>
            <a:pPr marL="0" indent="0">
              <a:buClr>
                <a:schemeClr val="dk1"/>
              </a:buClr>
              <a:buSzPts val="1200"/>
            </a:pPr>
            <a:endParaRPr lang="fr-FR" baseline="0" dirty="0"/>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51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5639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fameux 1000 euros de </a:t>
            </a:r>
            <a:r>
              <a:rPr lang="fr-FR" dirty="0" err="1"/>
              <a:t>Macron</a:t>
            </a:r>
            <a:r>
              <a:rPr lang="fr-FR" dirty="0"/>
              <a:t>, </a:t>
            </a:r>
            <a:r>
              <a:rPr lang="fr-FR" dirty="0" err="1"/>
              <a:t>auj</a:t>
            </a:r>
            <a:r>
              <a:rPr lang="fr-FR" dirty="0"/>
              <a:t> avec </a:t>
            </a:r>
            <a:r>
              <a:rPr lang="fr-FR" dirty="0" err="1"/>
              <a:t>agirc</a:t>
            </a:r>
            <a:r>
              <a:rPr lang="fr-FR" dirty="0"/>
              <a:t> et </a:t>
            </a:r>
            <a:r>
              <a:rPr lang="fr-FR" dirty="0" err="1"/>
              <a:t>arco</a:t>
            </a:r>
            <a:r>
              <a:rPr lang="fr-FR" dirty="0"/>
              <a:t> 950</a:t>
            </a: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218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7" y="4899432"/>
            <a:ext cx="5642610" cy="4008627"/>
          </a:xfrm>
          <a:prstGeom prst="rect">
            <a:avLst/>
          </a:prstGeom>
        </p:spPr>
        <p:txBody>
          <a:bodyPr wrap="square" lIns="93765" tIns="93765" rIns="93765" bIns="93765" anchor="t" anchorCtr="0">
            <a:noAutofit/>
          </a:bodyPr>
          <a:lstStyle/>
          <a:p>
            <a:pPr marL="0" indent="0"/>
            <a:endParaRPr lang="fr-FR" i="1" baseline="0" dirty="0"/>
          </a:p>
          <a:p>
            <a:pPr marL="0" indent="0"/>
            <a:r>
              <a:rPr lang="fr-FR" i="1" baseline="0" dirty="0" smtClean="0"/>
              <a:t>Intéressant de voir l’argumentation autour de cette phrase, tout euro cotisé même le 1°, alors qu’aujourd’hui certains petits boulots pas pris en compte, vrai mais quel modèle de société veut-on? </a:t>
            </a:r>
          </a:p>
          <a:p>
            <a:pPr marL="0" indent="0"/>
            <a:endParaRPr lang="fr-FR" i="1" baseline="0" dirty="0" smtClean="0"/>
          </a:p>
          <a:p>
            <a:pPr marL="0" indent="0"/>
            <a:r>
              <a:rPr lang="fr-FR" i="1" baseline="0" dirty="0" smtClean="0"/>
              <a:t>Problème </a:t>
            </a:r>
            <a:r>
              <a:rPr lang="fr-FR" i="1" baseline="0" dirty="0"/>
              <a:t>=</a:t>
            </a:r>
          </a:p>
          <a:p>
            <a:pPr marL="0" indent="0"/>
            <a:r>
              <a:rPr lang="fr-FR" i="1" baseline="0" dirty="0"/>
              <a:t>- « les mêmes droits » certes mais quels droits? Plus aucune garantie en termes de %</a:t>
            </a:r>
            <a:r>
              <a:rPr lang="fr-FR" i="1" baseline="0" dirty="0" err="1"/>
              <a:t>age</a:t>
            </a:r>
            <a:r>
              <a:rPr lang="fr-FR" i="1" baseline="0" dirty="0"/>
              <a:t> d’un salaire.</a:t>
            </a:r>
          </a:p>
          <a:p>
            <a:pPr marL="171450" indent="-171450">
              <a:buFontTx/>
              <a:buChar char="-"/>
            </a:pPr>
            <a:r>
              <a:rPr lang="fr-FR" i="1" baseline="0" dirty="0"/>
              <a:t>Que se passe-t-il quand on ne cotise pas l’euro, c’est à dire quand on est au chômage, en congé paternité, </a:t>
            </a:r>
            <a:r>
              <a:rPr lang="fr-FR" i="1" baseline="0" dirty="0" err="1"/>
              <a:t>etc</a:t>
            </a:r>
            <a:r>
              <a:rPr lang="fr-FR" i="1" baseline="0" dirty="0"/>
              <a:t>?, tous les droits liés à la solidarité du régime</a:t>
            </a:r>
          </a:p>
          <a:p>
            <a:pPr marL="171450" indent="-171450">
              <a:buFontTx/>
              <a:buChar char="-"/>
            </a:pPr>
            <a:endParaRPr lang="fr-FR" i="1" baseline="0" dirty="0"/>
          </a:p>
          <a:p>
            <a:pPr marL="171450" indent="-171450">
              <a:buFontTx/>
              <a:buChar char="-"/>
            </a:pPr>
            <a:r>
              <a:rPr lang="fr-FR" i="1" baseline="0" dirty="0"/>
              <a:t>Philosophiquement, on change de paradigme, idée qu’il faut qu’on en ait pour son argent, que chaque euro cotisé doit rapporter, c’est donc préparer l’idée qu’en gros on « récupère sa mise » ou du moins que chaque génération récupère sa mise, donc perte de l’idée de solidarité intergénérationnelle</a:t>
            </a:r>
            <a:r>
              <a:rPr lang="fr-FR" i="1" baseline="0" dirty="0" smtClean="0"/>
              <a:t>.</a:t>
            </a:r>
          </a:p>
          <a:p>
            <a:pPr marL="171450" indent="-171450">
              <a:buFontTx/>
              <a:buChar char="-"/>
            </a:pPr>
            <a:endParaRPr lang="fr-FR" i="1" baseline="0" dirty="0" smtClean="0"/>
          </a:p>
          <a:p>
            <a:pPr algn="just"/>
            <a:r>
              <a:rPr lang="fr-FR" dirty="0" smtClean="0">
                <a:latin typeface="Times"/>
                <a:cs typeface="Times"/>
              </a:rPr>
              <a:t>La bataille est globale : de l’économique au social, du politique au culturel.</a:t>
            </a:r>
          </a:p>
          <a:p>
            <a:pPr algn="just"/>
            <a:r>
              <a:rPr lang="fr-FR" dirty="0" smtClean="0">
                <a:latin typeface="Times"/>
                <a:cs typeface="Times"/>
              </a:rPr>
              <a:t>Face à l’idéologie libérale selon laquelle « chacun doit préparer sa retraite », il faut montrer qu’on ne finance jamais sa propre retraite et donc que seul un système collectif est porteur de sûreté et de solidarité.</a:t>
            </a:r>
          </a:p>
          <a:p>
            <a:pPr algn="just"/>
            <a:r>
              <a:rPr lang="fr-FR" dirty="0" smtClean="0">
                <a:latin typeface="Times"/>
                <a:cs typeface="Times"/>
              </a:rPr>
              <a:t>La question de la protection sociale ne peut être séparée de celle du travail et de l’emploi, tant du point de vue quantitatif que qualitatif</a:t>
            </a:r>
          </a:p>
          <a:p>
            <a:pPr algn="just"/>
            <a:endParaRPr lang="fr-FR"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1200" dirty="0" smtClean="0">
                <a:latin typeface="Times"/>
                <a:cs typeface="Times"/>
              </a:rPr>
              <a:t> La doxa libérale promeut l'idée que chacun doit « récupérer sa mise »  au moment de sa pension comme s’il s’agissait d’une épargne, avec l’illusion que l’on arbitrera soi-même le moment de partir en retraite en fonction de son nombre de points. Dans cette optique, chacun </a:t>
            </a:r>
            <a:r>
              <a:rPr lang="fr-FR" sz="1200" dirty="0" err="1" smtClean="0">
                <a:latin typeface="Times"/>
                <a:cs typeface="Times"/>
              </a:rPr>
              <a:t>seraitt</a:t>
            </a:r>
            <a:r>
              <a:rPr lang="fr-FR" sz="1200" dirty="0" smtClean="0">
                <a:latin typeface="Times"/>
                <a:cs typeface="Times"/>
              </a:rPr>
              <a:t> libre de décider du niveau de sa pension . Le système de retraite n’a plus à assurer de solidarité.</a:t>
            </a: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endParaRPr lang="fr-FR" sz="1200"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1200" dirty="0" smtClean="0">
                <a:latin typeface="Times"/>
                <a:cs typeface="Times"/>
              </a:rPr>
              <a:t> En réalité, on ne finance jamais sa propre retraite, mais celle de la génération qui part en retraite. Si, pour une raison ou une autre, par exemple une crise économique, la richesse créée n’est pas au rendez-vous, tout système de retraite aura des difficultés. Les retraites versées sont toujours une part de la richesse créée à l’instant </a:t>
            </a:r>
            <a:r>
              <a:rPr lang="fr-FR" sz="1200" i="1" dirty="0" err="1" smtClean="0">
                <a:latin typeface="Times"/>
                <a:cs typeface="Times"/>
              </a:rPr>
              <a:t>t</a:t>
            </a:r>
            <a:endParaRPr lang="fr-FR" sz="1200" i="1"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endParaRPr lang="fr-FR" sz="1200" i="1" dirty="0" smtClean="0">
              <a:latin typeface="Times"/>
              <a:cs typeface="Times"/>
            </a:endParaRPr>
          </a:p>
          <a:p>
            <a:r>
              <a:rPr lang="fr-FR" sz="1200" dirty="0" smtClean="0">
                <a:solidFill>
                  <a:srgbClr val="000090"/>
                </a:solidFill>
                <a:latin typeface="Times"/>
                <a:cs typeface="Times"/>
              </a:rPr>
              <a:t>Salaire socialisé </a:t>
            </a:r>
            <a:r>
              <a:rPr lang="fr-FR" sz="1200" i="1" dirty="0" smtClean="0">
                <a:solidFill>
                  <a:srgbClr val="000090"/>
                </a:solidFill>
                <a:latin typeface="Times"/>
                <a:cs typeface="Times"/>
              </a:rPr>
              <a:t>vs </a:t>
            </a:r>
            <a:r>
              <a:rPr lang="fr-FR" sz="1200" dirty="0" smtClean="0">
                <a:solidFill>
                  <a:srgbClr val="000090"/>
                </a:solidFill>
                <a:latin typeface="Times"/>
                <a:cs typeface="Times"/>
              </a:rPr>
              <a:t>salaire différé = logique de solidarité contre logique de patrimoine accumulé</a:t>
            </a:r>
          </a:p>
          <a:p>
            <a:pPr marL="0" indent="0" algn="just">
              <a:buNone/>
            </a:pPr>
            <a:r>
              <a:rPr lang="fr-FR" sz="1200" dirty="0" smtClean="0">
                <a:latin typeface="Times"/>
                <a:cs typeface="Times"/>
              </a:rPr>
              <a:t>	- Toute pension est versée en prélevant sur la valeur de la production courante. Pas de congélateur des revenus.</a:t>
            </a:r>
          </a:p>
          <a:p>
            <a:pPr marL="0" indent="0" algn="just">
              <a:buNone/>
            </a:pPr>
            <a:r>
              <a:rPr lang="fr-FR" sz="1200" dirty="0" smtClean="0">
                <a:latin typeface="Times"/>
                <a:cs typeface="Times"/>
              </a:rPr>
              <a:t>	- Dans le régime actuel par annuités de cotisation, les individus ont des droits non directement proportionnels aux cotisations : il y a une non-</a:t>
            </a:r>
            <a:r>
              <a:rPr lang="fr-FR" sz="1200" dirty="0" err="1" smtClean="0">
                <a:latin typeface="Times"/>
                <a:cs typeface="Times"/>
              </a:rPr>
              <a:t>contributivité</a:t>
            </a:r>
            <a:r>
              <a:rPr lang="fr-FR" sz="1200" dirty="0" smtClean="0">
                <a:latin typeface="Times"/>
                <a:cs typeface="Times"/>
              </a:rPr>
              <a:t> partielle et donc une solidarité-redistribution : environ 20 % = part de redistribution dans le système actuel selon le COR.</a:t>
            </a:r>
          </a:p>
          <a:p>
            <a:pPr marL="0" indent="0" algn="just">
              <a:buNone/>
            </a:pPr>
            <a:r>
              <a:rPr lang="fr-FR" sz="1200" dirty="0" smtClean="0">
                <a:latin typeface="Times"/>
                <a:cs typeface="Times"/>
              </a:rPr>
              <a:t>	- Dans un régime par points, c’est toujours la valeur ajoutée qui est distribuée, mais la </a:t>
            </a:r>
            <a:r>
              <a:rPr lang="fr-FR" sz="1200" dirty="0" err="1" smtClean="0">
                <a:latin typeface="Times"/>
                <a:cs typeface="Times"/>
              </a:rPr>
              <a:t>contributivité</a:t>
            </a:r>
            <a:r>
              <a:rPr lang="fr-FR" sz="1200" dirty="0" smtClean="0">
                <a:latin typeface="Times"/>
                <a:cs typeface="Times"/>
              </a:rPr>
              <a:t> stricte laisse croire qu’on récupère les cotisations personnelles. Idem pour le système par comptes notionnels.</a:t>
            </a: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endParaRPr lang="fr-FR" sz="1200" i="1" dirty="0" smtClean="0">
              <a:latin typeface="Times"/>
              <a:cs typeface="Times"/>
            </a:endParaRPr>
          </a:p>
          <a:p>
            <a:pPr algn="just"/>
            <a:endParaRPr lang="fr-FR" dirty="0" smtClean="0">
              <a:latin typeface="Times"/>
              <a:cs typeface="Times"/>
            </a:endParaRPr>
          </a:p>
          <a:p>
            <a:pPr marL="171450" indent="-171450">
              <a:buFontTx/>
              <a:buChar char="-"/>
            </a:pPr>
            <a:endParaRPr lang="fr-FR" i="1" baseline="0" dirty="0"/>
          </a:p>
          <a:p>
            <a:pPr marL="0" indent="0"/>
            <a:endParaRPr lang="fr-FR" i="1" baseline="0" dirty="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924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263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700" dirty="0">
              <a:solidFill>
                <a:schemeClr val="tx1"/>
              </a:solidFill>
            </a:endParaRPr>
          </a:p>
          <a:p>
            <a:pPr algn="just">
              <a:spcBef>
                <a:spcPts val="300"/>
              </a:spcBef>
            </a:pPr>
            <a:r>
              <a:rPr lang="fr-FR" sz="1800" dirty="0"/>
              <a:t>Le dispositif connaît actuellement un taux de recours important :</a:t>
            </a:r>
          </a:p>
          <a:p>
            <a:pPr lvl="1" algn="just">
              <a:spcBef>
                <a:spcPts val="300"/>
              </a:spcBef>
            </a:pPr>
            <a:r>
              <a:rPr lang="fr-FR" sz="1200" dirty="0"/>
              <a:t>Cela résulte de l’assouplissement des critères pour en bénéficier, intervenu en 2012 puis 2014 </a:t>
            </a:r>
          </a:p>
          <a:p>
            <a:pPr lvl="1" algn="just">
              <a:spcBef>
                <a:spcPts val="300"/>
              </a:spcBef>
            </a:pPr>
            <a:r>
              <a:rPr lang="fr-FR" sz="1200" dirty="0"/>
              <a:t>Toutefois, l’arrivée de générations qui ont travaillé plus tardivement et l’augmentation de la durée d’assurance devraient  progressivement absorber ce pic</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251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n’avons aucune précision sur</a:t>
            </a:r>
            <a:r>
              <a:rPr lang="fr-FR" baseline="0" dirty="0"/>
              <a:t> la manière dont on appliquerait ce dispositif. L’idée est que l’on peut liquider une partie seulement de sa retraite, mais comment cela va-t-il se passer et, si je liquide à 62 ans, on peut penser que ce sera avec la valeur du point de 62 ans, donc avec une forte décote.</a:t>
            </a:r>
          </a:p>
          <a:p>
            <a:endParaRPr lang="fr-FR" baseline="0" dirty="0"/>
          </a:p>
          <a:p>
            <a:r>
              <a:rPr lang="fr-FR" dirty="0"/>
              <a:t>Exemple:</a:t>
            </a:r>
            <a:r>
              <a:rPr lang="fr-FR" baseline="0" dirty="0"/>
              <a:t> j’ai</a:t>
            </a:r>
            <a:r>
              <a:rPr lang="fr-FR" dirty="0"/>
              <a:t> 62 ans, je gagne</a:t>
            </a:r>
            <a:r>
              <a:rPr lang="fr-FR" baseline="0" dirty="0"/>
              <a:t> 2000 euros,</a:t>
            </a:r>
            <a:r>
              <a:rPr lang="fr-FR" dirty="0"/>
              <a:t> je suis épuisé</a:t>
            </a:r>
            <a:r>
              <a:rPr lang="fr-FR" baseline="0" dirty="0"/>
              <a:t> mais mes droits à retraite sont de 1000 euros seulement, notamment car j’ai une décote car je n’ai pas l’âge pivot. Avec le dispositif de retraite progressive, je continue donc à travailler à mi temps, je peux ainsi avoir mon mi temps de travail + je liquide une partie de mes points décotés: je choisis d’en liquider la moitié, ce qui me fait donc 500 euros au titre de la retraite. Je gagne donc au total 1500 euros (1000 euros de salaire + 500 euros de retraite) alors que je suis à mi temps. Je travaille jusqu’à 64 ans dans ces conditions. A 64 ans, je liquide l’autre partie de mes points, ce coup ci « à taux plein »: ils ne me donnent plus 500 mais 600 euros + 50 euros au titre des points que j’ai accumulés pendant les 2 ans de travail. J’ai donc une pension de 1150 euros: assez pour survivre??? Surtout que rien ne garantit que pendant les 2 ans qui se sont écoulés, la valeur du point soit la même et les décotes soient calculés de la même manière: imaginons que </a:t>
            </a:r>
            <a:r>
              <a:rPr lang="fr-FR" baseline="0" dirty="0" err="1"/>
              <a:t>l’age</a:t>
            </a:r>
            <a:r>
              <a:rPr lang="fr-FR" baseline="0" dirty="0"/>
              <a:t> pivot soit passé entre temps à 65 ans, tout est à refaire !!!</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3865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cap="none" dirty="0" smtClean="0">
                <a:solidFill>
                  <a:schemeClr val="dk1"/>
                </a:solidFill>
                <a:effectLst/>
                <a:latin typeface="Calibri"/>
                <a:ea typeface="Calibri"/>
                <a:cs typeface="Calibri"/>
                <a:sym typeface="Calibri"/>
              </a:rPr>
              <a:t>Dans le secteur privé,  les personnes inaptes touchent une pension d’invalidité (qui continue à produire des droits à la retraite). Dés 62 ans la retraite A TAUX PLEIN  se substitue à la pension d’invalidité. </a:t>
            </a:r>
          </a:p>
          <a:p>
            <a:r>
              <a:rPr lang="fr-FR" sz="1200" b="0" i="0" u="none" strike="noStrike" kern="1200" cap="none" dirty="0" smtClean="0">
                <a:solidFill>
                  <a:schemeClr val="dk1"/>
                </a:solidFill>
                <a:effectLst/>
                <a:latin typeface="Calibri"/>
                <a:ea typeface="Calibri"/>
                <a:cs typeface="Calibri"/>
                <a:sym typeface="Calibri"/>
              </a:rPr>
              <a:t>Dans le secteur public (Fonctionnaires et régimes spéciaux), la personne inapte est mise à la retraite (sans décote) quel que soit l’âge.  La période entre la retraite anticipée  et l’âge minimum légal de départ ne produit pas de droit. </a:t>
            </a:r>
          </a:p>
          <a:p>
            <a:r>
              <a:rPr lang="fr-FR" sz="1200" b="0" i="0" u="none" strike="noStrike" kern="1200" cap="none" dirty="0" smtClean="0">
                <a:solidFill>
                  <a:schemeClr val="dk1"/>
                </a:solidFill>
                <a:effectLst/>
                <a:latin typeface="Calibri"/>
                <a:ea typeface="Calibri"/>
                <a:cs typeface="Calibri"/>
                <a:sym typeface="Calibri"/>
              </a:rPr>
              <a:t>La FSU  remarque que le système peut être défavorable aux fonctionnaires notamment en cas de carrière courte.  Interrogée sur la pertinence  de maintenir des spécificités en matière d’invalidité en fonction de l’affiliation professionnelle,  la FSU a rappelé  qu’elle n’était pas du tout  demandeuse  d’une réforme tendant à un régime universel.  Elle indique cependant que si celui-ci se met en place pour tous les autres aspects,  la logique voulait que « les compensations »existantes pour  l’invalidité pour les salariés soient aussi traitée d’une manière universelle</a:t>
            </a:r>
            <a:r>
              <a:rPr lang="fr-FR" sz="1200" b="0" i="1" u="none" strike="noStrike" kern="1200" cap="none" dirty="0" smtClean="0">
                <a:solidFill>
                  <a:schemeClr val="dk1"/>
                </a:solidFill>
                <a:effectLst/>
                <a:latin typeface="Calibri"/>
                <a:ea typeface="Calibri"/>
                <a:cs typeface="Calibri"/>
                <a:sym typeface="Calibri"/>
              </a:rPr>
              <a:t>.</a:t>
            </a:r>
          </a:p>
          <a:p>
            <a:endParaRPr lang="fr-FR" sz="1200" b="0" i="1" u="none" strike="noStrike" kern="1200" cap="none" dirty="0" smtClean="0">
              <a:solidFill>
                <a:schemeClr val="dk1"/>
              </a:solidFill>
              <a:effectLst/>
              <a:latin typeface="Calibri"/>
              <a:ea typeface="Calibri"/>
              <a:cs typeface="Calibri"/>
              <a:sym typeface="Calibri"/>
            </a:endParaRPr>
          </a:p>
          <a:p>
            <a:endParaRPr lang="fr-FR" sz="1200" b="0" i="1" u="none" strike="noStrike" kern="1200" cap="none" dirty="0" smtClean="0">
              <a:solidFill>
                <a:schemeClr val="dk1"/>
              </a:solidFill>
              <a:effectLst/>
              <a:latin typeface="Calibri"/>
              <a:ea typeface="Calibri"/>
              <a:cs typeface="Calibri"/>
              <a:sym typeface="Calibri"/>
            </a:endParaRPr>
          </a:p>
          <a:p>
            <a:pPr algn="just">
              <a:spcBef>
                <a:spcPts val="0"/>
              </a:spcBef>
            </a:pPr>
            <a:r>
              <a:rPr lang="fr-FR" sz="2000" dirty="0" smtClean="0"/>
              <a:t>Pour les salariés, les indépendants et les régimes agricoles</a:t>
            </a:r>
            <a:r>
              <a:rPr lang="fr-FR" sz="2000" b="0" dirty="0" smtClean="0"/>
              <a:t>, la pension de retraite au titre de l’inaptitude au travail ou de l’invalidité permet de </a:t>
            </a:r>
            <a:r>
              <a:rPr lang="fr-FR" sz="2000" dirty="0" smtClean="0"/>
              <a:t>bénéficier du taux plein dès l’âge légal, quelle que soit la durée d’assurance effective.</a:t>
            </a:r>
          </a:p>
          <a:p>
            <a:pPr>
              <a:spcBef>
                <a:spcPts val="0"/>
              </a:spcBef>
            </a:pPr>
            <a:r>
              <a:rPr lang="fr-FR" sz="2000" b="0" dirty="0" smtClean="0"/>
              <a:t>Il s’agit, </a:t>
            </a:r>
            <a:r>
              <a:rPr lang="fr-FR" sz="2000" dirty="0" smtClean="0"/>
              <a:t>pour les départs en retraite au titre de l’inaptitude </a:t>
            </a:r>
            <a:r>
              <a:rPr lang="fr-FR" sz="2000" b="0" dirty="0" smtClean="0"/>
              <a:t>:</a:t>
            </a:r>
          </a:p>
          <a:p>
            <a:pPr lvl="1" algn="just">
              <a:lnSpc>
                <a:spcPct val="80000"/>
              </a:lnSpc>
            </a:pPr>
            <a:r>
              <a:rPr lang="fr-FR" sz="1600" b="0" dirty="0" smtClean="0"/>
              <a:t> </a:t>
            </a:r>
            <a:r>
              <a:rPr lang="fr-FR" sz="1900" dirty="0" smtClean="0">
                <a:solidFill>
                  <a:schemeClr val="accent6"/>
                </a:solidFill>
              </a:rPr>
              <a:t>des personnes reconnues inaptes au travail et qui se trouvent définitivement atteintes d’une incapacité de travail dont le taux est au minimum de 50 % ; </a:t>
            </a:r>
          </a:p>
          <a:p>
            <a:pPr lvl="1" algn="just">
              <a:lnSpc>
                <a:spcPct val="80000"/>
              </a:lnSpc>
            </a:pPr>
            <a:r>
              <a:rPr lang="fr-FR" sz="1900" dirty="0" smtClean="0">
                <a:solidFill>
                  <a:schemeClr val="accent6"/>
                </a:solidFill>
              </a:rPr>
              <a:t>mais également d’autres catégories de personnes, réputées inaptes, notamment les titulaires de l’allocation aux adultes handicapés.</a:t>
            </a:r>
          </a:p>
          <a:p>
            <a:pPr algn="just">
              <a:spcBef>
                <a:spcPts val="0"/>
              </a:spcBef>
            </a:pPr>
            <a:r>
              <a:rPr lang="fr-FR" sz="2000" dirty="0" smtClean="0"/>
              <a:t>Les départs en retraite au titre de l’invalidité concernent les titulaires d’une pension d’invalidité. </a:t>
            </a:r>
            <a:r>
              <a:rPr lang="fr-FR" sz="2000" b="0" dirty="0" smtClean="0"/>
              <a:t>Durant la durée de perception de sa pension d’invalidité l’intéressé bénéfice pour chaque période de 90 jours en invalidité de l’attribution d’un trimestre de durée d’assurance. </a:t>
            </a:r>
            <a:r>
              <a:rPr lang="fr-FR" sz="2000" dirty="0" smtClean="0"/>
              <a:t>Dès l’atteinte de l’âge de 62 ans, </a:t>
            </a:r>
            <a:r>
              <a:rPr lang="fr-FR" sz="2000" b="0" dirty="0" smtClean="0"/>
              <a:t>la pension de retraite se substitue à </a:t>
            </a:r>
            <a:r>
              <a:rPr lang="fr-FR" sz="2000" b="0" dirty="0" smtClean="0">
                <a:solidFill>
                  <a:schemeClr val="accent6">
                    <a:lumMod val="60000"/>
                    <a:lumOff val="40000"/>
                  </a:schemeClr>
                </a:solidFill>
              </a:rPr>
              <a:t>la</a:t>
            </a:r>
            <a:r>
              <a:rPr lang="fr-FR" sz="2000" b="0" dirty="0" smtClean="0"/>
              <a:t> pension d’invalidité.</a:t>
            </a:r>
            <a:endParaRPr lang="fr-FR" sz="2000" dirty="0" smtClean="0"/>
          </a:p>
          <a:p>
            <a:pPr>
              <a:spcBef>
                <a:spcPts val="0"/>
              </a:spcBef>
            </a:pPr>
            <a:r>
              <a:rPr lang="fr-FR" sz="2000" dirty="0" smtClean="0"/>
              <a:t>En 2017, dans le régime général, 52 500 pensions ont été attribuées en substitution d’une pension d’invalidité, 46 000 au titre de l’inaptitude</a:t>
            </a:r>
          </a:p>
          <a:p>
            <a:endParaRPr lang="fr-FR" sz="1200" b="0" i="0" u="none" strike="noStrike" kern="1200" cap="none" dirty="0" smtClean="0">
              <a:solidFill>
                <a:schemeClr val="dk1"/>
              </a:solidFill>
              <a:effectLst/>
              <a:latin typeface="Calibri"/>
              <a:ea typeface="Calibri"/>
              <a:cs typeface="Calibri"/>
              <a:sym typeface="Calibri"/>
            </a:endParaRP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2322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000" b="0" i="0" u="none" strike="noStrike" kern="1200" cap="none" dirty="0" smtClean="0">
                <a:solidFill>
                  <a:schemeClr val="dk1"/>
                </a:solidFill>
                <a:effectLst/>
                <a:latin typeface="Calibri"/>
                <a:ea typeface="Calibri"/>
                <a:cs typeface="Calibri"/>
                <a:sym typeface="Calibri"/>
              </a:rPr>
              <a:t>Dans le privé,  a été créé par les dernières réformes le CPP (Compte Professionnel de Prévention), qui permet au mieux un départ anticipé de  2 ans. </a:t>
            </a:r>
          </a:p>
          <a:p>
            <a:r>
              <a:rPr lang="fr-FR" sz="2000" b="0" i="0" u="none" strike="noStrike" kern="1200" cap="none" dirty="0" smtClean="0">
                <a:solidFill>
                  <a:schemeClr val="dk1"/>
                </a:solidFill>
                <a:effectLst/>
                <a:latin typeface="Calibri"/>
                <a:ea typeface="Calibri"/>
                <a:cs typeface="Calibri"/>
                <a:sym typeface="Calibri"/>
              </a:rPr>
              <a:t>La FSU  fait remarquer que ce système est très loin de compenser  la différence d’espérance de vie  qui par exemple pour le travail de nuit est d’environ 7 années ! </a:t>
            </a:r>
          </a:p>
          <a:p>
            <a:r>
              <a:rPr lang="fr-FR" sz="2000" b="0" i="0" u="none" strike="noStrike" kern="1200" cap="none" dirty="0" smtClean="0">
                <a:solidFill>
                  <a:schemeClr val="dk1"/>
                </a:solidFill>
                <a:effectLst/>
                <a:latin typeface="Calibri"/>
                <a:ea typeface="Calibri"/>
                <a:cs typeface="Calibri"/>
                <a:sym typeface="Calibri"/>
              </a:rPr>
              <a:t>Toujours dans le privé, la retraite pour incapacité permanente : pour les incapacités liées à un accident du travail ou une maladie professionnelle, dans certaines conditions, départ possible à 60 ans à taux plein.  Mesure très limitée (4000 cas en 2017, projection de montée en charge jusqu’à 10 000).</a:t>
            </a:r>
          </a:p>
          <a:p>
            <a:r>
              <a:rPr lang="fr-FR" sz="2000" b="0" i="0" u="none" strike="noStrike" kern="1200" cap="none" dirty="0" smtClean="0">
                <a:solidFill>
                  <a:schemeClr val="dk1"/>
                </a:solidFill>
                <a:effectLst/>
                <a:latin typeface="Calibri"/>
                <a:ea typeface="Calibri"/>
                <a:cs typeface="Calibri"/>
                <a:sym typeface="Calibri"/>
              </a:rPr>
              <a:t>La FSU fait remarquer que l’absence de mécanisme de correction dans le calcul des retraites (majoration) rend ces droits très virtuels à l’image de ce qu’est dans la fonction publique le service actif sans bonification !</a:t>
            </a:r>
          </a:p>
          <a:p>
            <a:r>
              <a:rPr lang="fr-FR" sz="2000" b="0" i="0" u="none" strike="noStrike" kern="1200" cap="none" dirty="0" smtClean="0">
                <a:solidFill>
                  <a:schemeClr val="dk1"/>
                </a:solidFill>
                <a:effectLst/>
                <a:latin typeface="Calibri"/>
                <a:ea typeface="Calibri"/>
                <a:cs typeface="Calibri"/>
                <a:sym typeface="Calibri"/>
              </a:rPr>
              <a:t>Dans le régime général, le compte personnel de prévention permet de reconnaitre certains risques professionnels : cela permet aux salariés sous certaines conditions de partir 2 ans plus tôt à la retraite (8 trimestres) ou travailler à temps partiel ou d’accéder à une formation pour exercer un autre métier. La FSU a regretté que ce dispositif ne puisse se cumuler avec celui des carrières longues car bien souvent ce sont les mêmes personnels qui sont concernés et dont l’espérance de vie est plus courte. Elle a pointé que seuls les risques physiques liés à l’environnement agressif et aux rythmes de travail sont reconnus ; rien n’existe pour les RPS ou les TMS qui devraient être aussi reconnus  dans le CPP.</a:t>
            </a:r>
          </a:p>
          <a:p>
            <a:r>
              <a:rPr lang="fr-FR" sz="2000" b="0" i="0" u="none" strike="noStrike" kern="1200" cap="none" dirty="0" smtClean="0">
                <a:solidFill>
                  <a:schemeClr val="dk1"/>
                </a:solidFill>
                <a:effectLst/>
                <a:latin typeface="Calibri"/>
                <a:ea typeface="Calibri"/>
                <a:cs typeface="Calibri"/>
                <a:sym typeface="Calibri"/>
              </a:rPr>
              <a:t>Le HCRR voudrait nous faire choisir entre la priorité à donner à la prévention ou à la réparation.</a:t>
            </a:r>
          </a:p>
          <a:p>
            <a:r>
              <a:rPr lang="fr-FR" sz="2000" b="0" i="0" u="none" strike="noStrike" kern="1200" cap="none" dirty="0" smtClean="0">
                <a:solidFill>
                  <a:schemeClr val="dk1"/>
                </a:solidFill>
                <a:effectLst/>
                <a:latin typeface="Calibri"/>
                <a:ea typeface="Calibri"/>
                <a:cs typeface="Calibri"/>
                <a:sym typeface="Calibri"/>
              </a:rPr>
              <a:t>Pour la FSU, les mesures de prévention se mettent lentement en place et sont insuffisantes ; il n’existe pour l’instant pas de compte de prévention  dans le secteur public ; la création récente du C2P n’a pour l’instant que peu d’effet dans le régime général .  Il est donc nécessaire que les salariés et les fonctionnaires partant à la retraite puissent bénéficier de réparation faute de prévention suffisante. </a:t>
            </a:r>
          </a:p>
          <a:p>
            <a:pPr algn="just"/>
            <a:endParaRPr lang="fr-FR" sz="2000" dirty="0" smtClean="0"/>
          </a:p>
          <a:p>
            <a:pPr algn="just"/>
            <a:endParaRPr lang="fr-FR" sz="2000" dirty="0" smtClean="0"/>
          </a:p>
          <a:p>
            <a:pPr algn="just"/>
            <a:r>
              <a:rPr lang="fr-FR" sz="2000" dirty="0" smtClean="0"/>
              <a:t>Ouvert aux salariés de droit privé, </a:t>
            </a:r>
            <a:r>
              <a:rPr lang="fr-FR" sz="2000" b="0" dirty="0" smtClean="0"/>
              <a:t>il s’inscrit dans une logique de prévention des risques liés à une exposition à des facteurs de risques professionnels pouvant entrainer des conséquences durables sur la santé. </a:t>
            </a:r>
          </a:p>
          <a:p>
            <a:pPr marL="342900" lvl="1" indent="-342900" algn="just">
              <a:buFont typeface="Arial" panose="020B0604020202020204" pitchFamily="34" charset="0"/>
              <a:buChar char="•"/>
            </a:pPr>
            <a:r>
              <a:rPr lang="fr-FR" b="1" dirty="0" smtClean="0">
                <a:solidFill>
                  <a:schemeClr val="accent6"/>
                </a:solidFill>
              </a:rPr>
              <a:t>Le C2P permet l’acquisition de points utilisables, au choix de l’assuré, en formation professionnelle, dispositif de temps partiel ou départ anticipé à la retraite. </a:t>
            </a:r>
            <a:r>
              <a:rPr lang="fr-FR" dirty="0" smtClean="0">
                <a:solidFill>
                  <a:schemeClr val="accent6"/>
                </a:solidFill>
              </a:rPr>
              <a:t>Le compte est limité à 100 points, soit 25 années d’exposition à un facteur (4 points par an ; 8 points en cas de multi-exposition). </a:t>
            </a:r>
          </a:p>
          <a:p>
            <a:pPr marL="342900" lvl="1" indent="-342900" algn="just">
              <a:buFont typeface="Arial" panose="020B0604020202020204" pitchFamily="34" charset="0"/>
              <a:buChar char="•"/>
            </a:pPr>
            <a:r>
              <a:rPr lang="fr-FR" b="1" dirty="0" smtClean="0">
                <a:solidFill>
                  <a:schemeClr val="accent6"/>
                </a:solidFill>
              </a:rPr>
              <a:t>En matière de retraite, chaque tranche de 10 points ouvre droit à un trimestre de majoration de durée d’assurance dans la limite de 8 trimestres. </a:t>
            </a:r>
          </a:p>
          <a:p>
            <a:pPr marL="342900" lvl="1" indent="-342900" algn="just">
              <a:buFont typeface="Arial" panose="020B0604020202020204" pitchFamily="34" charset="0"/>
              <a:buChar char="•"/>
            </a:pPr>
            <a:r>
              <a:rPr lang="fr-FR" dirty="0" smtClean="0">
                <a:solidFill>
                  <a:schemeClr val="accent6"/>
                </a:solidFill>
              </a:rPr>
              <a:t>Les trimestres de majoration de durée d’assurance s’ajoutent au nombre total de trimestres reportés au compte de retraite du bénéficiaire et permettent notamment d’anticiper l’âge du taux plein.</a:t>
            </a:r>
          </a:p>
          <a:p>
            <a:pPr marL="342900" lvl="1" indent="-342900" algn="just">
              <a:buFont typeface="Arial" panose="020B0604020202020204" pitchFamily="34" charset="0"/>
              <a:buChar char="•"/>
            </a:pPr>
            <a:r>
              <a:rPr lang="fr-FR" dirty="0" smtClean="0">
                <a:solidFill>
                  <a:schemeClr val="accent6"/>
                </a:solidFill>
              </a:rPr>
              <a:t>A la demande de l’assuré, ces trimestres peuvent également permettre un départ avant l’âge légal minimal à due concurrence du nombre de trimestres de majoration de durée d’assurance du compte de prévention qui ont été attribués, </a:t>
            </a:r>
            <a:r>
              <a:rPr lang="fr-FR" b="1" dirty="0" smtClean="0">
                <a:solidFill>
                  <a:schemeClr val="accent6"/>
                </a:solidFill>
              </a:rPr>
              <a:t>soit à 60 ans pour 8 trimestres</a:t>
            </a:r>
            <a:r>
              <a:rPr lang="fr-FR" dirty="0" smtClean="0">
                <a:solidFill>
                  <a:schemeClr val="accent6"/>
                </a:solidFill>
              </a:rPr>
              <a:t>.</a:t>
            </a:r>
            <a:endParaRPr lang="fr-FR" dirty="0" smtClean="0">
              <a:solidFill>
                <a:schemeClr val="accent6"/>
              </a:solidFill>
              <a:sym typeface="Wingdings" panose="05000000000000000000" pitchFamily="2" charset="2"/>
            </a:endParaRP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0523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390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endParaRPr lang="fr-FR" baseline="0" dirty="0"/>
          </a:p>
          <a:p>
            <a:pPr marL="0" indent="0">
              <a:buClr>
                <a:schemeClr val="dk1"/>
              </a:buClr>
              <a:buSzPts val="1200"/>
            </a:pPr>
            <a:r>
              <a:rPr lang="fr-FR" baseline="0" dirty="0"/>
              <a:t>Écart de salaire de carrière de durée d activité de taux d activité</a:t>
            </a:r>
          </a:p>
          <a:p>
            <a:pPr marL="0" indent="0">
              <a:buClr>
                <a:schemeClr val="dk1"/>
              </a:buClr>
              <a:buSzPts val="1200"/>
            </a:pPr>
            <a:endParaRPr lang="fr-FR" baseline="0" dirty="0"/>
          </a:p>
          <a:p>
            <a:pPr marL="0" indent="0">
              <a:buClr>
                <a:schemeClr val="dk1"/>
              </a:buClr>
              <a:buSzPts val="1200"/>
            </a:pPr>
            <a:r>
              <a:rPr lang="fr-FR" baseline="0" dirty="0"/>
              <a:t>Globalement, on peut dire 40% de moins ou que la retraite des femmes représente 60% de celle des hommes en moyenne</a:t>
            </a:r>
          </a:p>
          <a:p>
            <a:pPr marL="0" indent="0">
              <a:buClr>
                <a:schemeClr val="dk1"/>
              </a:buClr>
              <a:buSzPts val="1200"/>
            </a:pPr>
            <a:endParaRPr lang="fr-FR" baseline="0" dirty="0"/>
          </a:p>
          <a:p>
            <a:pPr marL="0" indent="0">
              <a:buClr>
                <a:schemeClr val="dk1"/>
              </a:buClr>
              <a:buSzPts val="1200"/>
            </a:pPr>
            <a:r>
              <a:rPr lang="fr-FR" baseline="0" dirty="0"/>
              <a:t>La retraite amplifie les écarts de rémunération </a:t>
            </a:r>
          </a:p>
          <a:p>
            <a:pPr marL="0" indent="0">
              <a:buClr>
                <a:schemeClr val="dk1"/>
              </a:buClr>
              <a:buSzPts val="1200"/>
            </a:pPr>
            <a:endParaRPr lang="fr-FR" baseline="0" dirty="0"/>
          </a:p>
          <a:p>
            <a:r>
              <a:rPr lang="fr-FR" sz="1200" dirty="0">
                <a:latin typeface="Tahoma" panose="020B0604030504040204" pitchFamily="34" charset="0"/>
                <a:ea typeface="Tahoma" panose="020B0604030504040204" pitchFamily="34" charset="0"/>
                <a:cs typeface="Tahoma" panose="020B0604030504040204" pitchFamily="34" charset="0"/>
              </a:rPr>
              <a:t>Retraite moyenne H : 1739€</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Retraite moyenne F :1065€ </a:t>
            </a:r>
          </a:p>
          <a:p>
            <a:r>
              <a:rPr lang="fr-FR" sz="1200" dirty="0">
                <a:latin typeface="Tahoma" panose="020B0604030504040204" pitchFamily="34" charset="0"/>
                <a:ea typeface="Tahoma" panose="020B0604030504040204" pitchFamily="34" charset="0"/>
                <a:cs typeface="Tahoma" panose="020B0604030504040204" pitchFamily="34" charset="0"/>
              </a:rPr>
              <a:t> (1322€ si réversion)</a:t>
            </a:r>
          </a:p>
          <a:p>
            <a:pPr marL="0" indent="0">
              <a:buClr>
                <a:schemeClr val="dk1"/>
              </a:buClr>
              <a:buSzPts val="1200"/>
            </a:pPr>
            <a:r>
              <a:rPr lang="fr-FR" baseline="0" dirty="0"/>
              <a:t>Femmes plus souvent </a:t>
            </a:r>
            <a:r>
              <a:rPr lang="fr-FR" baseline="0" dirty="0" err="1"/>
              <a:t>polypensionnées</a:t>
            </a:r>
            <a:r>
              <a:rPr lang="fr-FR" baseline="0" dirty="0"/>
              <a:t> : revenus plus faibles que </a:t>
            </a:r>
            <a:r>
              <a:rPr lang="fr-FR" baseline="0" dirty="0" err="1"/>
              <a:t>monopensionnés</a:t>
            </a:r>
            <a:endParaRPr lang="fr-FR" baseline="0" dirty="0"/>
          </a:p>
          <a:p>
            <a:pPr marL="0" indent="0">
              <a:buClr>
                <a:schemeClr val="dk1"/>
              </a:buClr>
              <a:buSzPts val="1200"/>
            </a:pPr>
            <a:endParaRPr lang="fr-FR" baseline="0" dirty="0"/>
          </a:p>
          <a:p>
            <a:pPr marL="0" indent="0">
              <a:buClr>
                <a:schemeClr val="dk1"/>
              </a:buClr>
              <a:buSzPts val="1200"/>
            </a:pPr>
            <a:r>
              <a:rPr lang="fr-FR" baseline="0" dirty="0"/>
              <a:t>6,6% de retraités pauvres (majoritairement des femmes )</a:t>
            </a:r>
          </a:p>
          <a:p>
            <a:pPr marL="0" indent="0">
              <a:buClr>
                <a:schemeClr val="dk1"/>
              </a:buClr>
              <a:buSzPts val="1200"/>
            </a:pPr>
            <a:r>
              <a:rPr lang="fr-FR" baseline="0" dirty="0"/>
              <a:t>6% de retraités percevant plus de 3000 euros </a:t>
            </a:r>
          </a:p>
          <a:p>
            <a:pPr marL="0" indent="0">
              <a:buClr>
                <a:schemeClr val="dk1"/>
              </a:buClr>
              <a:buSzPts val="1200"/>
            </a:pPr>
            <a:endParaRPr lang="fr-FR" baseline="0" dirty="0"/>
          </a:p>
          <a:p>
            <a:pPr marL="0" indent="0">
              <a:buClr>
                <a:schemeClr val="dk1"/>
              </a:buClr>
              <a:buSzPts val="1200"/>
            </a:pPr>
            <a:endParaRPr lang="fr-FR" baseline="0" dirty="0"/>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63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148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baseline="0" dirty="0"/>
              <a:t>Simplification du système français surement nécessaire</a:t>
            </a:r>
          </a:p>
          <a:p>
            <a:pPr marL="0" indent="0">
              <a:buClr>
                <a:schemeClr val="dk1"/>
              </a:buClr>
              <a:buSzPts val="1200"/>
            </a:pPr>
            <a:r>
              <a:rPr lang="fr-FR" baseline="0" dirty="0"/>
              <a:t>Harmonisation, simplification des démarches aussi </a:t>
            </a:r>
          </a:p>
          <a:p>
            <a:pPr marL="0" indent="0">
              <a:buClr>
                <a:schemeClr val="dk1"/>
              </a:buClr>
              <a:buSzPts val="1200"/>
            </a:pPr>
            <a:r>
              <a:rPr lang="fr-FR" baseline="0" dirty="0"/>
              <a:t>Mais chamboulement inacceptable et grande plongée dans l’inconnue sur masse financière énorme</a:t>
            </a:r>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65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742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xfrm>
            <a:off x="134938" y="763588"/>
            <a:ext cx="6784975" cy="3817937"/>
          </a:xfrm>
          <a:prstGeom prst="rect">
            <a:avLst/>
          </a:prstGeom>
          <a:noFill/>
          <a:ln>
            <a:solidFill>
              <a:srgbClr val="000000"/>
            </a:solidFill>
            <a:miter lim="800000"/>
            <a:headEnd/>
            <a:tailEnd/>
          </a:ln>
        </p:spPr>
      </p:sp>
      <p:sp>
        <p:nvSpPr>
          <p:cNvPr id="109571" name="Espace réservé des commentaires 2"/>
          <p:cNvSpPr>
            <a:spLocks noGrp="1"/>
          </p:cNvSpPr>
          <p:nvPr>
            <p:ph type="body" idx="1"/>
          </p:nvPr>
        </p:nvSpPr>
        <p:spPr bwMode="auto">
          <a:noFill/>
        </p:spPr>
        <p:txBody>
          <a:bodyPr vert="horz" wrap="square" numCol="1" anchor="t" anchorCtr="0" compatLnSpc="1">
            <a:prstTxWarp prst="textNoShape">
              <a:avLst/>
            </a:prstTxWarp>
          </a:bodyPr>
          <a:lstStyle/>
          <a:p>
            <a:pPr defTabSz="983008">
              <a:buFontTx/>
              <a:buChar char="-"/>
            </a:pPr>
            <a:r>
              <a:rPr lang="fr-FR" baseline="0" dirty="0" smtClean="0"/>
              <a:t>Confiance dans le système, jeunes, Jaurès, </a:t>
            </a:r>
            <a:r>
              <a:rPr lang="fr-FR" baseline="0" dirty="0" err="1" smtClean="0"/>
              <a:t>etc</a:t>
            </a:r>
            <a:endParaRPr lang="fr-FR" baseline="0" dirty="0" smtClean="0"/>
          </a:p>
          <a:p>
            <a:pPr defTabSz="983008">
              <a:buFontTx/>
              <a:buChar char="-"/>
            </a:pPr>
            <a:r>
              <a:rPr lang="fr-FR" baseline="0" dirty="0" smtClean="0"/>
              <a:t>Coût du travail et poids dans les dépenses publiques: attention: PIB stock, les dépenses sont des flux. </a:t>
            </a:r>
          </a:p>
          <a:p>
            <a:pPr defTabSz="983008">
              <a:buFontTx/>
              <a:buChar char="-"/>
            </a:pPr>
            <a:endParaRPr lang="fr-FR" baseline="0" dirty="0" smtClean="0"/>
          </a:p>
          <a:p>
            <a:pPr defTabSz="983008">
              <a:buFontTx/>
              <a:buChar char="-"/>
            </a:pPr>
            <a:r>
              <a:rPr lang="fr-FR" baseline="0" dirty="0" smtClean="0"/>
              <a:t>Trop de retraités et pas assez d’actifs: oui mais pas un choc démographique + un système qui peut s’équilibrer</a:t>
            </a:r>
          </a:p>
          <a:p>
            <a:pPr defTabSz="983008">
              <a:buFontTx/>
              <a:buChar char="-"/>
            </a:pPr>
            <a:endParaRPr lang="fr-FR" baseline="0" dirty="0" smtClean="0"/>
          </a:p>
          <a:p>
            <a:pPr defTabSz="983008"/>
            <a:r>
              <a:rPr lang="fr-FR" dirty="0" smtClean="0"/>
              <a:t>Système</a:t>
            </a:r>
            <a:r>
              <a:rPr lang="fr-FR" baseline="0" dirty="0" smtClean="0"/>
              <a:t> complexe: pas tant que cela, du fait des réformes </a:t>
            </a:r>
          </a:p>
          <a:p>
            <a:pPr defTabSz="983008"/>
            <a:r>
              <a:rPr lang="fr-FR" baseline="0" dirty="0" smtClean="0"/>
              <a:t>+ issu du refus en 45 de s’aligner pour les indépendants (idée que disposent de leur outil de travail, </a:t>
            </a:r>
          </a:p>
          <a:p>
            <a:pPr defTabSz="983008"/>
            <a:r>
              <a:rPr lang="fr-FR" baseline="0" dirty="0" smtClean="0"/>
              <a:t>+ du refus d’aligner tout le monde sur le régime des fonctionnaires</a:t>
            </a:r>
          </a:p>
          <a:p>
            <a:pPr defTabSz="983008"/>
            <a:endParaRPr lang="fr-FR" baseline="0" dirty="0" smtClean="0"/>
          </a:p>
          <a:p>
            <a:pPr defTabSz="983008"/>
            <a:r>
              <a:rPr lang="fr-FR" baseline="0" dirty="0" smtClean="0"/>
              <a:t>Système universel: nos mots</a:t>
            </a:r>
          </a:p>
          <a:p>
            <a:pPr defTabSz="983008">
              <a:buFontTx/>
              <a:buChar char="-"/>
            </a:pPr>
            <a:endParaRPr lang="fr-FR" dirty="0" smtClean="0"/>
          </a:p>
        </p:txBody>
      </p:sp>
      <p:sp>
        <p:nvSpPr>
          <p:cNvPr id="4" name="Espace réservé du numéro de diapositive 3"/>
          <p:cNvSpPr>
            <a:spLocks noGrp="1"/>
          </p:cNvSpPr>
          <p:nvPr>
            <p:ph type="sldNum" sz="quarter"/>
          </p:nvPr>
        </p:nvSpPr>
        <p:spPr/>
        <p:txBody>
          <a:bodyPr/>
          <a:lstStyle/>
          <a:p>
            <a:pPr>
              <a:defRPr/>
            </a:pPr>
            <a:fld id="{D9C773F0-5DDB-44D1-9AAD-AC632717E415}" type="slidenum">
              <a:rPr lang="fr-FR" smtClean="0">
                <a:solidFill>
                  <a:prstClr val="black"/>
                </a:solidFill>
              </a:rPr>
              <a:pPr>
                <a:defRPr/>
              </a:pPr>
              <a:t>67</a:t>
            </a:fld>
            <a:endParaRPr lang="fr-FR">
              <a:solidFill>
                <a:prstClr val="black"/>
              </a:solidFill>
            </a:endParaRPr>
          </a:p>
        </p:txBody>
      </p:sp>
    </p:spTree>
    <p:extLst>
      <p:ext uri="{BB962C8B-B14F-4D97-AF65-F5344CB8AC3E}">
        <p14:creationId xmlns:p14="http://schemas.microsoft.com/office/powerpoint/2010/main" val="2628341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1200" dirty="0" smtClean="0">
                <a:latin typeface="Times"/>
                <a:cs typeface="Times"/>
              </a:rPr>
              <a:t> La doxa libérale promeut l'idée que chacun doit « récupérer sa mise »  au moment de sa pension comme s’il s’agissait d’une épargne, avec l’illusion que l’on arbitrera soi-même le moment de partir en retraite en fonction de son nombre de points. Dans cette optique, chacun </a:t>
            </a:r>
            <a:r>
              <a:rPr lang="fr-FR" sz="1200" dirty="0" err="1" smtClean="0">
                <a:latin typeface="Times"/>
                <a:cs typeface="Times"/>
              </a:rPr>
              <a:t>seraitt</a:t>
            </a:r>
            <a:r>
              <a:rPr lang="fr-FR" sz="1200" dirty="0" smtClean="0">
                <a:latin typeface="Times"/>
                <a:cs typeface="Times"/>
              </a:rPr>
              <a:t> libre de décider du niveau de sa pension . Le système de retraite n’a plus à assurer de solidarité.</a:t>
            </a: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endParaRPr lang="fr-FR" sz="1200"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1200" dirty="0" smtClean="0">
                <a:latin typeface="Times"/>
                <a:cs typeface="Times"/>
              </a:rPr>
              <a:t> En réalité, on ne finance jamais sa propre retraite, mais celle de la génération qui part en retraite. Si, pour une raison ou une autre, par exemple une crise économique, la richesse créée n’est pas au rendez-vous, tout système de retraite aura des difficultés. Les retraites versées sont toujours une part de la richesse créée à l’instant </a:t>
            </a:r>
            <a:r>
              <a:rPr lang="fr-FR" sz="1200" i="1" dirty="0" err="1" smtClean="0">
                <a:latin typeface="Times"/>
                <a:cs typeface="Times"/>
              </a:rPr>
              <a:t>t</a:t>
            </a:r>
            <a:endParaRPr lang="fr-FR" sz="1200" i="1"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endParaRPr lang="fr-FR" sz="1200" i="1" dirty="0" smtClean="0">
              <a:latin typeface="Times"/>
              <a:cs typeface="Times"/>
            </a:endParaRP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68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03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7" y="4899432"/>
            <a:ext cx="5642610" cy="4008627"/>
          </a:xfrm>
          <a:prstGeom prst="rect">
            <a:avLst/>
          </a:prstGeom>
        </p:spPr>
        <p:txBody>
          <a:bodyPr wrap="square" lIns="93765" tIns="93765" rIns="93765" bIns="93765" anchor="t" anchorCtr="0">
            <a:noAutofit/>
          </a:bodyPr>
          <a:lstStyle/>
          <a:p>
            <a:pPr marL="0" indent="0"/>
            <a:r>
              <a:rPr lang="fr-FR" dirty="0"/>
              <a:t> </a:t>
            </a:r>
            <a:endParaRPr lang="fr-FR" i="1" dirty="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3351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1A47D29-D305-CC45-B150-2235A548BCEC}" type="slidenum">
              <a:rPr lang="fr-FR"/>
              <a:pPr/>
              <a:t>70</a:t>
            </a:fld>
            <a:endParaRPr lang="fr-FR"/>
          </a:p>
        </p:txBody>
      </p:sp>
      <p:sp>
        <p:nvSpPr>
          <p:cNvPr id="82945" name="Text Box 1"/>
          <p:cNvSpPr txBox="1">
            <a:spLocks noGrp="1" noRot="1" noChangeAspect="1" noChangeArrowheads="1"/>
          </p:cNvSpPr>
          <p:nvPr>
            <p:ph type="sldImg"/>
          </p:nvPr>
        </p:nvSpPr>
        <p:spPr bwMode="auto">
          <a:xfrm>
            <a:off x="134938" y="763588"/>
            <a:ext cx="6784975" cy="38179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ChangeArrowheads="1"/>
          </p:cNvSpPr>
          <p:nvPr/>
        </p:nvSpPr>
        <p:spPr bwMode="auto">
          <a:xfrm>
            <a:off x="705327" y="4835803"/>
            <a:ext cx="5642610" cy="45812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8472" tIns="49236" rIns="98472" bIns="49236" anchor="ctr"/>
          <a:lstStyle/>
          <a:p>
            <a:endParaRPr lang="fr-FR"/>
          </a:p>
        </p:txBody>
      </p:sp>
      <p:sp>
        <p:nvSpPr>
          <p:cNvPr id="82947" name="Text Box 3"/>
          <p:cNvSpPr txBox="1">
            <a:spLocks noChangeArrowheads="1"/>
          </p:cNvSpPr>
          <p:nvPr/>
        </p:nvSpPr>
        <p:spPr bwMode="auto">
          <a:xfrm>
            <a:off x="3995217" y="9669839"/>
            <a:ext cx="3056414" cy="5090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6921" tIns="50399" rIns="96921" bIns="50399"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pPr>
            <a:fld id="{D2C08B71-2A15-1448-8B2A-C166D315841C}" type="slidenum">
              <a:rPr lang="fr-FR" sz="1300">
                <a:latin typeface="Calibri" charset="0"/>
              </a:rPr>
              <a:pPr algn="r">
                <a:buClrTx/>
                <a:buFontTx/>
                <a:buNone/>
              </a:pPr>
              <a:t>70</a:t>
            </a:fld>
            <a:endParaRPr lang="fr-FR" sz="1300">
              <a:latin typeface="Calibri" charset="0"/>
            </a:endParaRPr>
          </a:p>
        </p:txBody>
      </p:sp>
    </p:spTree>
    <p:extLst>
      <p:ext uri="{BB962C8B-B14F-4D97-AF65-F5344CB8AC3E}">
        <p14:creationId xmlns:p14="http://schemas.microsoft.com/office/powerpoint/2010/main" val="1110951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Hypocrisie</a:t>
            </a:r>
            <a:r>
              <a:rPr lang="fr-FR" baseline="0" dirty="0" smtClean="0"/>
              <a:t> de vouloir faire croire qu’on va « inciter » les gens à partir plus tard, en réalité bien souvent ils ne le peuvent pas.</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71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3043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CE21F498-C3BB-C44D-B562-3A2FC3AD6F51}" type="slidenum">
              <a:rPr lang="fr-FR"/>
              <a:pPr/>
              <a:t>72</a:t>
            </a:fld>
            <a:endParaRPr lang="fr-FR"/>
          </a:p>
        </p:txBody>
      </p:sp>
      <p:sp>
        <p:nvSpPr>
          <p:cNvPr id="84993" name="Text Box 1"/>
          <p:cNvSpPr txBox="1">
            <a:spLocks noGrp="1" noRot="1" noChangeAspect="1" noChangeArrowheads="1"/>
          </p:cNvSpPr>
          <p:nvPr>
            <p:ph type="sldImg"/>
          </p:nvPr>
        </p:nvSpPr>
        <p:spPr bwMode="auto">
          <a:xfrm>
            <a:off x="134938" y="763588"/>
            <a:ext cx="6784975" cy="38179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4994" name="Text Box 2"/>
          <p:cNvSpPr txBox="1">
            <a:spLocks noChangeArrowheads="1"/>
          </p:cNvSpPr>
          <p:nvPr/>
        </p:nvSpPr>
        <p:spPr bwMode="auto">
          <a:xfrm>
            <a:off x="705327" y="4835803"/>
            <a:ext cx="5642610" cy="45812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8472" tIns="49236" rIns="98472" bIns="49236"/>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pPr>
            <a:r>
              <a:rPr lang="fr-FR" sz="1300">
                <a:latin typeface="Calibri" charset="0"/>
              </a:rPr>
              <a:t>Financement : question de l’élargissement de l’assiette aux profits, fait débat dans le mouvement social car idée que les cotisations doivent être appuyées sur les salaires</a:t>
            </a:r>
          </a:p>
          <a:p>
            <a:pPr>
              <a:buClrTx/>
              <a:buFontTx/>
              <a:buNone/>
            </a:pPr>
            <a:endParaRPr lang="fr-FR" sz="1300">
              <a:latin typeface="Calibri" charset="0"/>
            </a:endParaRPr>
          </a:p>
        </p:txBody>
      </p:sp>
      <p:sp>
        <p:nvSpPr>
          <p:cNvPr id="84995" name="Text Box 3"/>
          <p:cNvSpPr txBox="1">
            <a:spLocks noChangeArrowheads="1"/>
          </p:cNvSpPr>
          <p:nvPr/>
        </p:nvSpPr>
        <p:spPr bwMode="auto">
          <a:xfrm>
            <a:off x="3995217" y="9669839"/>
            <a:ext cx="3056414" cy="5090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6921" tIns="50399" rIns="96921" bIns="50399"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pPr>
            <a:fld id="{451FC695-F8F0-B945-94B6-9664627ED6CD}" type="slidenum">
              <a:rPr lang="fr-FR" sz="1300">
                <a:latin typeface="Calibri" charset="0"/>
              </a:rPr>
              <a:pPr algn="r">
                <a:buClrTx/>
                <a:buFontTx/>
                <a:buNone/>
              </a:pPr>
              <a:t>72</a:t>
            </a:fld>
            <a:endParaRPr lang="fr-FR" sz="1300">
              <a:latin typeface="Calibri" charset="0"/>
            </a:endParaRPr>
          </a:p>
        </p:txBody>
      </p:sp>
      <p:sp>
        <p:nvSpPr>
          <p:cNvPr id="2" name="Espace réservé des commentaires 1"/>
          <p:cNvSpPr>
            <a:spLocks noGrp="1"/>
          </p:cNvSpPr>
          <p:nvPr>
            <p:ph type="body" idx="1"/>
          </p:nvPr>
        </p:nvSpPr>
        <p:spPr/>
        <p:txBody>
          <a:bodyPr/>
          <a:lstStyle/>
          <a:p>
            <a:pPr marL="0" indent="0" algn="just">
              <a:buNone/>
            </a:pPr>
            <a:r>
              <a:rPr lang="fr-FR" sz="1200" dirty="0" smtClean="0">
                <a:latin typeface="Times"/>
                <a:cs typeface="Times"/>
              </a:rPr>
              <a:t>Le montant des retraites peut évoluer en fonction du taux de cotisation et de la valeur ajoutée et en sens inverse de la part de la masse salariale dans la valeur ajoutée.</a:t>
            </a:r>
          </a:p>
          <a:p>
            <a:pPr marL="0" indent="0" algn="just">
              <a:buNone/>
            </a:pPr>
            <a:r>
              <a:rPr lang="fr-FR" sz="1200" dirty="0" smtClean="0">
                <a:latin typeface="Times"/>
                <a:cs typeface="Times"/>
              </a:rPr>
              <a:t>	D’où l’importance de ne pas séparer l’évolution des retraites, d’une part, de celle de la richesse produite et, d’autre part, de la répartition de cette richesse entre capital et travail.</a:t>
            </a:r>
          </a:p>
          <a:p>
            <a:pPr>
              <a:spcBef>
                <a:spcPts val="600"/>
              </a:spcBef>
              <a:buFont typeface="Arial" charset="0"/>
              <a:buChar char="•"/>
            </a:pPr>
            <a:endParaRPr lang="fr-FR" dirty="0" smtClean="0">
              <a:cs typeface="MS PGothic" charset="0"/>
            </a:endParaRPr>
          </a:p>
          <a:p>
            <a:pPr>
              <a:spcBef>
                <a:spcPts val="600"/>
              </a:spcBef>
              <a:buFont typeface="Arial" charset="0"/>
              <a:buChar char="•"/>
            </a:pPr>
            <a:endParaRPr lang="fr-FR" dirty="0" smtClean="0">
              <a:cs typeface="MS PGothic" charset="0"/>
            </a:endParaRPr>
          </a:p>
          <a:p>
            <a:pPr>
              <a:spcBef>
                <a:spcPts val="600"/>
              </a:spcBef>
              <a:buFont typeface="Arial" charset="0"/>
              <a:buChar char="•"/>
            </a:pPr>
            <a:r>
              <a:rPr lang="fr-FR" dirty="0" smtClean="0">
                <a:cs typeface="MS PGothic" charset="0"/>
              </a:rPr>
              <a:t>Supprimer exonérations et aides majorant les profits</a:t>
            </a:r>
          </a:p>
          <a:p>
            <a:pPr>
              <a:spcBef>
                <a:spcPts val="600"/>
              </a:spcBef>
              <a:buFont typeface="Arial" charset="0"/>
              <a:buChar char="•"/>
            </a:pPr>
            <a:r>
              <a:rPr lang="fr-FR" dirty="0" smtClean="0">
                <a:cs typeface="MS PGothic" charset="0"/>
              </a:rPr>
              <a:t>Soumettre à cotisations tous les éléments de rémunération (intéressement, participation, etc.) et dans la fonction publique intégrer les primes dans le traitement pour les soumettre à cotisation</a:t>
            </a:r>
          </a:p>
          <a:p>
            <a:pPr>
              <a:spcBef>
                <a:spcPts val="600"/>
              </a:spcBef>
              <a:buFont typeface="Arial" charset="0"/>
              <a:buChar char="•"/>
            </a:pPr>
            <a:r>
              <a:rPr lang="fr-FR" dirty="0" smtClean="0">
                <a:cs typeface="MS PGothic" charset="0"/>
              </a:rPr>
              <a:t>Instauration d</a:t>
            </a:r>
            <a:r>
              <a:rPr lang="ja-JP" altLang="en-US" dirty="0" smtClean="0">
                <a:latin typeface="Arial"/>
                <a:cs typeface="MS PGothic" charset="0"/>
              </a:rPr>
              <a:t>’</a:t>
            </a:r>
            <a:r>
              <a:rPr lang="fr-FR" dirty="0" smtClean="0">
                <a:cs typeface="MS PGothic" charset="0"/>
              </a:rPr>
              <a:t>une cotisation sur les revenus financiers des entreprises (gain annuel ≈ 70 Mds)</a:t>
            </a:r>
          </a:p>
          <a:p>
            <a:pPr>
              <a:spcBef>
                <a:spcPts val="600"/>
              </a:spcBef>
              <a:buClr>
                <a:srgbClr val="333333"/>
              </a:buClr>
              <a:buFont typeface="Arial" charset="0"/>
              <a:buChar char="•"/>
            </a:pPr>
            <a:r>
              <a:rPr lang="fr-FR" dirty="0" smtClean="0">
                <a:solidFill>
                  <a:srgbClr val="333333"/>
                </a:solidFill>
                <a:cs typeface="MS PGothic" charset="0"/>
              </a:rPr>
              <a:t>moduler la hausse du taux de la cotisation patronale en fonction :</a:t>
            </a:r>
          </a:p>
          <a:p>
            <a:pPr lvl="2">
              <a:spcBef>
                <a:spcPts val="600"/>
              </a:spcBef>
              <a:buClr>
                <a:srgbClr val="333333"/>
              </a:buClr>
              <a:buFont typeface="Wingdings" charset="0"/>
              <a:buChar char=""/>
            </a:pPr>
            <a:r>
              <a:rPr lang="fr-FR" dirty="0" smtClean="0">
                <a:solidFill>
                  <a:srgbClr val="333333"/>
                </a:solidFill>
                <a:cs typeface="MS PGothic" charset="0"/>
              </a:rPr>
              <a:t> de la part des salaires dans cette valeur ajoutée</a:t>
            </a:r>
          </a:p>
          <a:p>
            <a:pPr lvl="2">
              <a:spcBef>
                <a:spcPts val="600"/>
              </a:spcBef>
              <a:buClr>
                <a:srgbClr val="333333"/>
              </a:buClr>
              <a:buFont typeface="Wingdings" charset="0"/>
              <a:buChar char=""/>
            </a:pPr>
            <a:r>
              <a:rPr lang="fr-FR" dirty="0" smtClean="0">
                <a:solidFill>
                  <a:srgbClr val="333333"/>
                </a:solidFill>
                <a:cs typeface="MS PGothic" charset="0"/>
              </a:rPr>
              <a:t> des politiques d’emploi et d’investissement</a:t>
            </a:r>
          </a:p>
          <a:p>
            <a:pPr lvl="2">
              <a:spcBef>
                <a:spcPts val="600"/>
              </a:spcBef>
              <a:buClr>
                <a:srgbClr val="333333"/>
              </a:buClr>
              <a:buFont typeface="Wingdings" charset="0"/>
              <a:buChar char=""/>
            </a:pPr>
            <a:endParaRPr lang="fr-FR" dirty="0" smtClean="0">
              <a:solidFill>
                <a:srgbClr val="333333"/>
              </a:solidFill>
              <a:cs typeface="MS PGothic" charset="0"/>
            </a:endParaRPr>
          </a:p>
          <a:p>
            <a:pPr lvl="2">
              <a:spcBef>
                <a:spcPts val="600"/>
              </a:spcBef>
              <a:buClr>
                <a:srgbClr val="333333"/>
              </a:buClr>
              <a:buFont typeface="Wingdings" charset="0"/>
              <a:buChar char=""/>
            </a:pPr>
            <a:endParaRPr lang="fr-FR" dirty="0" smtClean="0">
              <a:solidFill>
                <a:srgbClr val="333333"/>
              </a:solidFill>
              <a:cs typeface="MS PGothic" charset="0"/>
            </a:endParaRPr>
          </a:p>
          <a:p>
            <a:pPr marL="1143000" lvl="2" indent="0">
              <a:spcBef>
                <a:spcPts val="600"/>
              </a:spcBef>
              <a:buClr>
                <a:srgbClr val="333333"/>
              </a:buClr>
              <a:buFont typeface="Wingdings" charset="0"/>
              <a:buNone/>
            </a:pPr>
            <a:endParaRPr lang="fr-FR" dirty="0" smtClean="0">
              <a:solidFill>
                <a:srgbClr val="333333"/>
              </a:solidFill>
              <a:cs typeface="MS PGothic" charset="0"/>
            </a:endParaRPr>
          </a:p>
          <a:p>
            <a:endParaRPr lang="fr-FR" dirty="0"/>
          </a:p>
        </p:txBody>
      </p:sp>
    </p:spTree>
    <p:extLst>
      <p:ext uri="{BB962C8B-B14F-4D97-AF65-F5344CB8AC3E}">
        <p14:creationId xmlns:p14="http://schemas.microsoft.com/office/powerpoint/2010/main" val="844790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599A2B0-61D6-3344-A786-53B7B0655D72}" type="slidenum">
              <a:rPr lang="fr-FR"/>
              <a:pPr/>
              <a:t>74</a:t>
            </a:fld>
            <a:endParaRPr lang="fr-FR"/>
          </a:p>
        </p:txBody>
      </p:sp>
      <p:sp>
        <p:nvSpPr>
          <p:cNvPr id="87041" name="Text Box 1"/>
          <p:cNvSpPr txBox="1">
            <a:spLocks noGrp="1" noRot="1" noChangeAspect="1" noChangeArrowheads="1"/>
          </p:cNvSpPr>
          <p:nvPr>
            <p:ph type="sldImg"/>
          </p:nvPr>
        </p:nvSpPr>
        <p:spPr bwMode="auto">
          <a:xfrm>
            <a:off x="134938" y="763588"/>
            <a:ext cx="6784975" cy="38179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ChangeArrowheads="1"/>
          </p:cNvSpPr>
          <p:nvPr/>
        </p:nvSpPr>
        <p:spPr bwMode="auto">
          <a:xfrm>
            <a:off x="705327" y="4835803"/>
            <a:ext cx="5642610" cy="45812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8472" tIns="49236" rIns="98472" bIns="49236" anchor="ctr"/>
          <a:lstStyle/>
          <a:p>
            <a:endParaRPr lang="fr-FR"/>
          </a:p>
        </p:txBody>
      </p:sp>
      <p:sp>
        <p:nvSpPr>
          <p:cNvPr id="87043" name="Text Box 3"/>
          <p:cNvSpPr txBox="1">
            <a:spLocks noChangeArrowheads="1"/>
          </p:cNvSpPr>
          <p:nvPr/>
        </p:nvSpPr>
        <p:spPr bwMode="auto">
          <a:xfrm>
            <a:off x="3995217" y="9669839"/>
            <a:ext cx="3056414" cy="5090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6921" tIns="50399" rIns="96921" bIns="50399"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pPr>
            <a:fld id="{8B618199-43BE-9343-AE71-4A91B4826C66}" type="slidenum">
              <a:rPr lang="fr-FR" sz="1300">
                <a:latin typeface="Calibri" charset="0"/>
              </a:rPr>
              <a:pPr algn="r">
                <a:buClrTx/>
                <a:buFontTx/>
                <a:buNone/>
              </a:pPr>
              <a:t>74</a:t>
            </a:fld>
            <a:endParaRPr lang="fr-FR" sz="1300">
              <a:latin typeface="Calibri" charset="0"/>
            </a:endParaRPr>
          </a:p>
        </p:txBody>
      </p:sp>
    </p:spTree>
    <p:extLst>
      <p:ext uri="{BB962C8B-B14F-4D97-AF65-F5344CB8AC3E}">
        <p14:creationId xmlns:p14="http://schemas.microsoft.com/office/powerpoint/2010/main" val="1997134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fr-FR" sz="1200" dirty="0" smtClean="0">
                <a:latin typeface="Times"/>
                <a:cs typeface="Times"/>
              </a:rPr>
              <a:t>, autant celles dites salariales que celles dites patronales, distinction qui n’a aucune pertinence théorique mais qui est de nature idéologique.</a:t>
            </a:r>
            <a:endParaRPr lang="fr-FR" sz="1400" dirty="0" smtClean="0">
              <a:latin typeface="Times"/>
              <a:cs typeface="Times"/>
            </a:endParaRP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75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58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484A6B6-A178-DC4C-8AF5-0E5E0CC5AC99}" type="slidenum">
              <a:rPr lang="fr-FR"/>
              <a:pPr/>
              <a:t>80</a:t>
            </a:fld>
            <a:endParaRPr lang="fr-FR"/>
          </a:p>
        </p:txBody>
      </p:sp>
      <p:sp>
        <p:nvSpPr>
          <p:cNvPr id="88065" name="Text Box 1"/>
          <p:cNvSpPr txBox="1">
            <a:spLocks noGrp="1" noRot="1" noChangeAspect="1" noChangeArrowheads="1"/>
          </p:cNvSpPr>
          <p:nvPr>
            <p:ph type="sldImg"/>
          </p:nvPr>
        </p:nvSpPr>
        <p:spPr bwMode="auto">
          <a:xfrm>
            <a:off x="134938" y="763588"/>
            <a:ext cx="6784975" cy="38179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8066" name="Text Box 2"/>
          <p:cNvSpPr txBox="1">
            <a:spLocks noChangeArrowheads="1"/>
          </p:cNvSpPr>
          <p:nvPr/>
        </p:nvSpPr>
        <p:spPr bwMode="auto">
          <a:xfrm>
            <a:off x="705327" y="4835803"/>
            <a:ext cx="5642610" cy="45812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8472" tIns="49236" rIns="98472" bIns="49236"/>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485"/>
              </a:spcBef>
            </a:pPr>
            <a:r>
              <a:rPr lang="fr-FR" sz="1300">
                <a:latin typeface="Calibri" charset="0"/>
              </a:rPr>
              <a:t>Un pays se grandit en favorisant l’élévation du niveau de qualification de sa population, et donc par exemple prise en compte des années d’études</a:t>
            </a:r>
          </a:p>
          <a:p>
            <a:pPr>
              <a:spcBef>
                <a:spcPts val="485"/>
              </a:spcBef>
            </a:pPr>
            <a:endParaRPr lang="fr-FR" sz="1300">
              <a:latin typeface="Calibri" charset="0"/>
            </a:endParaRPr>
          </a:p>
        </p:txBody>
      </p:sp>
      <p:sp>
        <p:nvSpPr>
          <p:cNvPr id="88067" name="Text Box 3"/>
          <p:cNvSpPr txBox="1">
            <a:spLocks noChangeArrowheads="1"/>
          </p:cNvSpPr>
          <p:nvPr/>
        </p:nvSpPr>
        <p:spPr bwMode="auto">
          <a:xfrm>
            <a:off x="3995217" y="9669839"/>
            <a:ext cx="3056414" cy="5090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6921" tIns="50399" rIns="96921" bIns="50399"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pPr>
            <a:fld id="{4B6FA087-4A53-F840-8D7C-3E6C925B7384}" type="slidenum">
              <a:rPr lang="fr-FR" sz="1300">
                <a:latin typeface="Calibri" charset="0"/>
              </a:rPr>
              <a:pPr algn="r">
                <a:buClrTx/>
                <a:buFontTx/>
                <a:buNone/>
              </a:pPr>
              <a:t>80</a:t>
            </a:fld>
            <a:endParaRPr lang="fr-FR" sz="1300">
              <a:latin typeface="Calibri" charset="0"/>
            </a:endParaRPr>
          </a:p>
        </p:txBody>
      </p:sp>
      <p:sp>
        <p:nvSpPr>
          <p:cNvPr id="2" name="Espace réservé des commentaires 1"/>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377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Espace réservé des commentaires 2"/>
          <p:cNvSpPr>
            <a:spLocks noGrp="1"/>
          </p:cNvSpPr>
          <p:nvPr>
            <p:ph type="body" idx="1"/>
          </p:nvPr>
        </p:nvSpPr>
        <p:spPr/>
        <p:txBody>
          <a:bodyPr>
            <a:normAutofit/>
          </a:bodyPr>
          <a:lstStyle/>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12F372DD-FFD3-0F4D-A7BF-F73C9CD88D92}" type="slidenum">
              <a:rPr lang="fr-FR" smtClean="0"/>
              <a:pPr>
                <a:defRPr/>
              </a:pPr>
              <a:t>6</a:t>
            </a:fld>
            <a:endParaRPr lang="fr-FR"/>
          </a:p>
        </p:txBody>
      </p:sp>
    </p:spTree>
    <p:extLst>
      <p:ext uri="{BB962C8B-B14F-4D97-AF65-F5344CB8AC3E}">
        <p14:creationId xmlns:p14="http://schemas.microsoft.com/office/powerpoint/2010/main" val="381159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92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D0F6077F-7F15-004E-B4AC-AEEDF3930C9B}" type="slidenum">
              <a:rPr lang="fr-FR" sz="1300">
                <a:latin typeface="Calibri" charset="0"/>
              </a:rPr>
              <a:pPr eaLnBrk="1" hangingPunct="1"/>
              <a:t>8</a:t>
            </a:fld>
            <a:endParaRPr lang="fr-FR" sz="1300">
              <a:latin typeface="Calibri" charset="0"/>
            </a:endParaRPr>
          </a:p>
        </p:txBody>
      </p:sp>
      <p:sp>
        <p:nvSpPr>
          <p:cNvPr id="28675" name="Rectangle 1"/>
          <p:cNvSpPr>
            <a:spLocks noGrp="1" noRot="1" noChangeAspect="1" noChangeArrowheads="1" noTextEdit="1"/>
          </p:cNvSpPr>
          <p:nvPr>
            <p:ph type="sldImg"/>
          </p:nvPr>
        </p:nvSpPr>
        <p:spPr bwMode="auto">
          <a:xfrm>
            <a:off x="131763" y="763588"/>
            <a:ext cx="6788150" cy="381952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8676" name="Rectangle 2"/>
          <p:cNvSpPr>
            <a:spLocks noGrp="1" noChangeArrowheads="1"/>
          </p:cNvSpPr>
          <p:nvPr>
            <p:ph type="body" idx="1"/>
          </p:nvPr>
        </p:nvSpPr>
        <p:spPr bwMode="auto">
          <a:xfrm>
            <a:off x="705327" y="4835803"/>
            <a:ext cx="5640978" cy="449114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dirty="0">
                <a:latin typeface="Times New Roman" charset="0"/>
              </a:rPr>
              <a:t>Attaque globale contre la Fonction Publique, individualisation rémunérations</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Les carrières des fonctionnaires sont linéaires : la prise en compte de points</a:t>
            </a:r>
          </a:p>
          <a:p>
            <a:pPr eaLnBrk="1" hangingPunct="1">
              <a:spcBef>
                <a:spcPct val="0"/>
              </a:spcBef>
            </a:pPr>
            <a:r>
              <a:rPr lang="fr-FR" dirty="0">
                <a:latin typeface="Times New Roman" charset="0"/>
              </a:rPr>
              <a:t>sur l’ensemble de la carrière reviendrait à prendre en compte le salaire moyen de </a:t>
            </a:r>
          </a:p>
          <a:p>
            <a:pPr eaLnBrk="1" hangingPunct="1">
              <a:spcBef>
                <a:spcPct val="0"/>
              </a:spcBef>
            </a:pPr>
            <a:r>
              <a:rPr lang="fr-FR" dirty="0">
                <a:latin typeface="Times New Roman" charset="0"/>
              </a:rPr>
              <a:t>toute une carrière et risquerait de se traduire par une forte baisse des pensions</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Plus fondamentalement, s’attaquer à la notion de carrière, c’est revenir sur toute une conception de la Fonction Publique. Parce qu’il est au service de l’intérêt général, le fonctionnaire ne doit pas avoir à « négocier » son augmentation de salaire auprès de son supérieur hiérarchique, c’est là la raison de son droit à une carrière.</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Les changements de grade se font en seconde partie de carrière et permettent d’accéder à</a:t>
            </a:r>
          </a:p>
          <a:p>
            <a:pPr eaLnBrk="1" hangingPunct="1">
              <a:spcBef>
                <a:spcPct val="0"/>
              </a:spcBef>
            </a:pPr>
            <a:r>
              <a:rPr lang="fr-FR" dirty="0">
                <a:latin typeface="Times New Roman" charset="0"/>
              </a:rPr>
              <a:t> des indices plus élevées : d’où l’intérêt de conserver la référence aux 6 derniers mois</a:t>
            </a:r>
          </a:p>
          <a:p>
            <a:pPr eaLnBrk="1" hangingPunct="1">
              <a:spcBef>
                <a:spcPct val="0"/>
              </a:spcBef>
            </a:pPr>
            <a:r>
              <a:rPr lang="fr-FR" dirty="0">
                <a:latin typeface="Times New Roman" charset="0"/>
              </a:rPr>
              <a:t>Les carrières sont à qualification égale et diplôme égal moins bien rémunérées dans l</a:t>
            </a:r>
          </a:p>
          <a:p>
            <a:pPr eaLnBrk="1" hangingPunct="1">
              <a:spcBef>
                <a:spcPct val="0"/>
              </a:spcBef>
            </a:pPr>
            <a:r>
              <a:rPr lang="fr-FR" dirty="0">
                <a:latin typeface="Times New Roman" charset="0"/>
              </a:rPr>
              <a:t>e secteur public</a:t>
            </a:r>
          </a:p>
          <a:p>
            <a:pPr eaLnBrk="1" hangingPunct="1">
              <a:spcBef>
                <a:spcPct val="0"/>
              </a:spcBef>
            </a:pPr>
            <a:r>
              <a:rPr lang="fr-FR" dirty="0">
                <a:latin typeface="Times New Roman" charset="0"/>
              </a:rPr>
              <a:t>Les carrières dans le privé ne sont pas linéaires car il peut y avoir changement </a:t>
            </a:r>
          </a:p>
          <a:p>
            <a:pPr eaLnBrk="1" hangingPunct="1">
              <a:spcBef>
                <a:spcPct val="0"/>
              </a:spcBef>
            </a:pPr>
            <a:r>
              <a:rPr lang="fr-FR" dirty="0">
                <a:latin typeface="Times New Roman" charset="0"/>
              </a:rPr>
              <a:t>d’employeur ou d’emploi occupé : il serait nécessaire de revenir à la référence </a:t>
            </a:r>
          </a:p>
          <a:p>
            <a:pPr eaLnBrk="1" hangingPunct="1">
              <a:spcBef>
                <a:spcPct val="0"/>
              </a:spcBef>
            </a:pPr>
            <a:r>
              <a:rPr lang="fr-FR" dirty="0">
                <a:latin typeface="Times New Roman" charset="0"/>
              </a:rPr>
              <a:t>des 10 meilleures années, mais sur le principe il est juste de calculer sur « les meilleures années » dans le privé alors que cela n’a pas la même portée dans le public.</a:t>
            </a: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399057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0083" indent="-307724" eaLnBrk="0" hangingPunct="0">
              <a:defRPr sz="2600">
                <a:solidFill>
                  <a:schemeClr val="tx1"/>
                </a:solidFill>
                <a:latin typeface="Arial" charset="0"/>
                <a:ea typeface="ＭＳ Ｐゴシック" charset="0"/>
              </a:defRPr>
            </a:lvl2pPr>
            <a:lvl3pPr marL="1230897" indent="-246179" eaLnBrk="0" hangingPunct="0">
              <a:defRPr sz="2600">
                <a:solidFill>
                  <a:schemeClr val="tx1"/>
                </a:solidFill>
                <a:latin typeface="Arial" charset="0"/>
                <a:ea typeface="ＭＳ Ｐゴシック" charset="0"/>
              </a:defRPr>
            </a:lvl3pPr>
            <a:lvl4pPr marL="1723255" indent="-246179" eaLnBrk="0" hangingPunct="0">
              <a:defRPr sz="2600">
                <a:solidFill>
                  <a:schemeClr val="tx1"/>
                </a:solidFill>
                <a:latin typeface="Arial" charset="0"/>
                <a:ea typeface="ＭＳ Ｐゴシック" charset="0"/>
              </a:defRPr>
            </a:lvl4pPr>
            <a:lvl5pPr marL="2215614" indent="-246179" eaLnBrk="0" hangingPunct="0">
              <a:defRPr sz="2600">
                <a:solidFill>
                  <a:schemeClr val="tx1"/>
                </a:solidFill>
                <a:latin typeface="Arial" charset="0"/>
                <a:ea typeface="ＭＳ Ｐゴシック" charset="0"/>
              </a:defRPr>
            </a:lvl5pPr>
            <a:lvl6pPr marL="2707973" indent="-246179" eaLnBrk="0" fontAlgn="base" hangingPunct="0">
              <a:spcBef>
                <a:spcPct val="0"/>
              </a:spcBef>
              <a:spcAft>
                <a:spcPct val="0"/>
              </a:spcAft>
              <a:defRPr sz="2600">
                <a:solidFill>
                  <a:schemeClr val="tx1"/>
                </a:solidFill>
                <a:latin typeface="Arial" charset="0"/>
                <a:ea typeface="ＭＳ Ｐゴシック" charset="0"/>
              </a:defRPr>
            </a:lvl6pPr>
            <a:lvl7pPr marL="3200331" indent="-246179" eaLnBrk="0" fontAlgn="base" hangingPunct="0">
              <a:spcBef>
                <a:spcPct val="0"/>
              </a:spcBef>
              <a:spcAft>
                <a:spcPct val="0"/>
              </a:spcAft>
              <a:defRPr sz="2600">
                <a:solidFill>
                  <a:schemeClr val="tx1"/>
                </a:solidFill>
                <a:latin typeface="Arial" charset="0"/>
                <a:ea typeface="ＭＳ Ｐゴシック" charset="0"/>
              </a:defRPr>
            </a:lvl7pPr>
            <a:lvl8pPr marL="3692690" indent="-246179" eaLnBrk="0" fontAlgn="base" hangingPunct="0">
              <a:spcBef>
                <a:spcPct val="0"/>
              </a:spcBef>
              <a:spcAft>
                <a:spcPct val="0"/>
              </a:spcAft>
              <a:defRPr sz="2600">
                <a:solidFill>
                  <a:schemeClr val="tx1"/>
                </a:solidFill>
                <a:latin typeface="Arial" charset="0"/>
                <a:ea typeface="ＭＳ Ｐゴシック" charset="0"/>
              </a:defRPr>
            </a:lvl8pPr>
            <a:lvl9pPr marL="4185049" indent="-24617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A2CA0F18-360B-5645-9BAB-264DF92F3FEE}" type="slidenum">
              <a:rPr lang="fr-FR" sz="1300">
                <a:latin typeface="Calibri" charset="0"/>
              </a:rPr>
              <a:pPr eaLnBrk="1" hangingPunct="1"/>
              <a:t>9</a:t>
            </a:fld>
            <a:endParaRPr lang="fr-FR" sz="1300">
              <a:latin typeface="Calibri" charset="0"/>
            </a:endParaRPr>
          </a:p>
        </p:txBody>
      </p:sp>
      <p:sp>
        <p:nvSpPr>
          <p:cNvPr id="20483"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6921" tIns="50399" rIns="96921" bIns="5039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369A483F-BD5F-4140-83F1-CFC3D5F6B6F4}" type="slidenum">
              <a:rPr lang="en-GB" sz="1300">
                <a:solidFill>
                  <a:srgbClr val="000000"/>
                </a:solidFill>
                <a:latin typeface="Calibri" charset="0"/>
              </a:rPr>
              <a:pPr algn="r" eaLnBrk="1" hangingPunct="1">
                <a:buFont typeface="Calibri" charset="0"/>
                <a:buNone/>
              </a:pPr>
              <a:t>9</a:t>
            </a:fld>
            <a:endParaRPr lang="en-GB" sz="1300">
              <a:solidFill>
                <a:srgbClr val="000000"/>
              </a:solidFill>
              <a:latin typeface="Calibri" charset="0"/>
            </a:endParaRPr>
          </a:p>
        </p:txBody>
      </p:sp>
      <p:sp>
        <p:nvSpPr>
          <p:cNvPr id="20484"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C8BC36C-9202-904E-8393-1A9EF347E8D9}" type="slidenum">
              <a:rPr lang="en-GB" sz="1300">
                <a:solidFill>
                  <a:srgbClr val="000000"/>
                </a:solidFill>
                <a:latin typeface="Calibri" charset="0"/>
              </a:rPr>
              <a:pPr algn="r" eaLnBrk="1" hangingPunct="1">
                <a:lnSpc>
                  <a:spcPct val="95000"/>
                </a:lnSpc>
                <a:buSzPct val="45000"/>
                <a:buFont typeface="Wingdings" charset="0"/>
                <a:buNone/>
              </a:pPr>
              <a:t>9</a:t>
            </a:fld>
            <a:endParaRPr lang="en-GB" sz="1300">
              <a:solidFill>
                <a:srgbClr val="000000"/>
              </a:solidFill>
              <a:latin typeface="Calibri" charset="0"/>
            </a:endParaRPr>
          </a:p>
        </p:txBody>
      </p:sp>
      <p:sp>
        <p:nvSpPr>
          <p:cNvPr id="20485"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2AF46D1C-12E4-9941-80A3-C51EF522BD70}" type="slidenum">
              <a:rPr lang="en-GB" sz="1300">
                <a:solidFill>
                  <a:srgbClr val="000000"/>
                </a:solidFill>
                <a:latin typeface="Calibri" charset="0"/>
              </a:rPr>
              <a:pPr algn="r" eaLnBrk="1" hangingPunct="1">
                <a:lnSpc>
                  <a:spcPct val="95000"/>
                </a:lnSpc>
                <a:buSzPct val="45000"/>
                <a:buFont typeface="Wingdings" charset="0"/>
                <a:buNone/>
              </a:pPr>
              <a:t>9</a:t>
            </a:fld>
            <a:endParaRPr lang="en-GB" sz="1300">
              <a:solidFill>
                <a:srgbClr val="000000"/>
              </a:solidFill>
              <a:latin typeface="Calibri" charset="0"/>
            </a:endParaRPr>
          </a:p>
        </p:txBody>
      </p:sp>
      <p:sp>
        <p:nvSpPr>
          <p:cNvPr id="20486"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900">
              <a:latin typeface="Calibri" charset="0"/>
            </a:endParaRPr>
          </a:p>
        </p:txBody>
      </p:sp>
      <p:sp>
        <p:nvSpPr>
          <p:cNvPr id="20487" name="Text Box 5"/>
          <p:cNvSpPr>
            <a:spLocks noGrp="1" noChangeArrowheads="1"/>
          </p:cNvSpPr>
          <p:nvPr>
            <p:ph type="body"/>
          </p:nvPr>
        </p:nvSpPr>
        <p:spPr bwMode="auto">
          <a:xfrm>
            <a:off x="786962" y="4835803"/>
            <a:ext cx="5556078" cy="322033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just">
              <a:tabLst>
                <a:tab pos="0" algn="l"/>
                <a:tab pos="984717" algn="l"/>
                <a:tab pos="1969435" algn="l"/>
                <a:tab pos="2954152" algn="l"/>
                <a:tab pos="3938869" algn="l"/>
                <a:tab pos="4923587" algn="l"/>
                <a:tab pos="5908304" algn="l"/>
                <a:tab pos="6893022" algn="l"/>
                <a:tab pos="7877739" algn="l"/>
                <a:tab pos="8862456" algn="l"/>
                <a:tab pos="9847174" algn="l"/>
                <a:tab pos="10831891" algn="l"/>
              </a:tabLst>
            </a:pPr>
            <a:endParaRPr lang="fr-FR" altLang="ja-JP" dirty="0">
              <a:latin typeface="Times New Roman" charset="0"/>
              <a:cs typeface="Times New Roman" charset="0"/>
            </a:endParaRPr>
          </a:p>
          <a:p>
            <a:pPr algn="just">
              <a:tabLst>
                <a:tab pos="0" algn="l"/>
                <a:tab pos="984717" algn="l"/>
                <a:tab pos="1969435" algn="l"/>
                <a:tab pos="2954152" algn="l"/>
                <a:tab pos="3938869" algn="l"/>
                <a:tab pos="4923587" algn="l"/>
                <a:tab pos="5908304" algn="l"/>
                <a:tab pos="6893022" algn="l"/>
                <a:tab pos="7877739" algn="l"/>
                <a:tab pos="8862456" algn="l"/>
                <a:tab pos="9847174" algn="l"/>
                <a:tab pos="10831891" algn="l"/>
              </a:tabLst>
            </a:pPr>
            <a:endParaRPr lang="fr-FR" altLang="ja-JP" dirty="0">
              <a:latin typeface="Times New Roman" charset="0"/>
              <a:cs typeface="Times New Roman" charset="0"/>
            </a:endParaRPr>
          </a:p>
          <a:p>
            <a:pPr>
              <a:spcBef>
                <a:spcPts val="485"/>
              </a:spcBef>
              <a:tabLst>
                <a:tab pos="0" algn="l"/>
                <a:tab pos="984717" algn="l"/>
                <a:tab pos="1969435" algn="l"/>
                <a:tab pos="2954152" algn="l"/>
                <a:tab pos="3938869" algn="l"/>
                <a:tab pos="4923587" algn="l"/>
                <a:tab pos="5908304" algn="l"/>
                <a:tab pos="6893022" algn="l"/>
                <a:tab pos="7877739" algn="l"/>
                <a:tab pos="8862456" algn="l"/>
                <a:tab pos="9847174" algn="l"/>
                <a:tab pos="10831891" algn="l"/>
              </a:tabLst>
            </a:pPr>
            <a:endParaRPr lang="en-GB" dirty="0">
              <a:latin typeface="Calibri" charset="0"/>
            </a:endParaRPr>
          </a:p>
        </p:txBody>
      </p:sp>
      <p:sp>
        <p:nvSpPr>
          <p:cNvPr id="20488" name="Text Box 6"/>
          <p:cNvSpPr txBox="1">
            <a:spLocks noChangeArrowheads="1"/>
          </p:cNvSpPr>
          <p:nvPr/>
        </p:nvSpPr>
        <p:spPr bwMode="auto">
          <a:xfrm>
            <a:off x="3991951" y="9673375"/>
            <a:ext cx="3056414" cy="505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8575AB84-4490-884A-AB72-BE552B4A9A66}" type="slidenum">
              <a:rPr lang="en-GB" sz="1300">
                <a:solidFill>
                  <a:srgbClr val="000000"/>
                </a:solidFill>
                <a:latin typeface="Calibri" charset="0"/>
              </a:rPr>
              <a:pPr algn="r" eaLnBrk="1" hangingPunct="1">
                <a:lnSpc>
                  <a:spcPct val="95000"/>
                </a:lnSpc>
                <a:buSzPct val="45000"/>
                <a:buFont typeface="Wingdings" charset="0"/>
                <a:buNone/>
              </a:pPr>
              <a:t>9</a:t>
            </a:fld>
            <a:endParaRPr lang="en-GB" sz="1300">
              <a:solidFill>
                <a:srgbClr val="000000"/>
              </a:solidFill>
              <a:latin typeface="Calibri" charset="0"/>
            </a:endParaRPr>
          </a:p>
        </p:txBody>
      </p:sp>
    </p:spTree>
    <p:extLst>
      <p:ext uri="{BB962C8B-B14F-4D97-AF65-F5344CB8AC3E}">
        <p14:creationId xmlns:p14="http://schemas.microsoft.com/office/powerpoint/2010/main" val="73868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4680"/>
            <a:ext cx="10972320" cy="1142640"/>
          </a:xfrm>
          <a:prstGeom prst="rect">
            <a:avLst/>
          </a:prstGeom>
        </p:spPr>
        <p:txBody>
          <a:bodyPr lIns="0" tIns="0" rIns="0" bIns="0"/>
          <a:lstStyle/>
          <a:p>
            <a:endParaRPr lang="fr-FR"/>
          </a:p>
        </p:txBody>
      </p:sp>
      <p:sp>
        <p:nvSpPr>
          <p:cNvPr id="7" name="PlaceHolder 2"/>
          <p:cNvSpPr>
            <a:spLocks noGrp="1"/>
          </p:cNvSpPr>
          <p:nvPr>
            <p:ph type="subTitle"/>
          </p:nvPr>
        </p:nvSpPr>
        <p:spPr>
          <a:xfrm>
            <a:off x="609600" y="1600200"/>
            <a:ext cx="10972320" cy="4525560"/>
          </a:xfrm>
          <a:prstGeom prst="rect">
            <a:avLst/>
          </a:prstGeom>
        </p:spPr>
        <p:txBody>
          <a:bodyPr lIns="0" tIns="0" rIns="0" bIns="0" anchor="ctr"/>
          <a:lstStyle/>
          <a:p>
            <a:endParaRPr lang="fr-FR"/>
          </a:p>
        </p:txBody>
      </p:sp>
    </p:spTree>
    <p:extLst>
      <p:ext uri="{BB962C8B-B14F-4D97-AF65-F5344CB8AC3E}">
        <p14:creationId xmlns:p14="http://schemas.microsoft.com/office/powerpoint/2010/main" val="419887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9601" y="128588"/>
            <a:ext cx="10970684" cy="1433512"/>
          </a:xfrm>
        </p:spPr>
        <p:txBody>
          <a:bodyPr/>
          <a:lstStyle/>
          <a:p>
            <a:r>
              <a:rPr lang="fr-FR"/>
              <a:t>Cliquez pour modifier le style du titre</a:t>
            </a:r>
          </a:p>
        </p:txBody>
      </p:sp>
      <p:sp>
        <p:nvSpPr>
          <p:cNvPr id="3" name="Rectangle 3"/>
          <p:cNvSpPr>
            <a:spLocks noGrp="1" noChangeArrowheads="1"/>
          </p:cNvSpPr>
          <p:nvPr>
            <p:ph type="dt" idx="10"/>
          </p:nvPr>
        </p:nvSpPr>
        <p:spPr/>
        <p:txBody>
          <a:bodyPr/>
          <a:lstStyle>
            <a:lvl1pPr>
              <a:defRPr/>
            </a:lvl1pPr>
          </a:lstStyle>
          <a:p>
            <a:pPr>
              <a:defRPr/>
            </a:pPr>
            <a:fld id="{35C9262D-5F92-4A74-834D-EA9390D7D587}" type="datetime1">
              <a:rPr lang="fr-FR"/>
              <a:pPr>
                <a:defRPr/>
              </a:pPr>
              <a:t>10/10/2019</a:t>
            </a:fld>
            <a:endParaRPr lang="fr-FR"/>
          </a:p>
        </p:txBody>
      </p:sp>
      <p:sp>
        <p:nvSpPr>
          <p:cNvPr id="4" name="Rectangle 5"/>
          <p:cNvSpPr>
            <a:spLocks noGrp="1" noChangeArrowheads="1"/>
          </p:cNvSpPr>
          <p:nvPr>
            <p:ph type="sldNum" idx="11"/>
          </p:nvPr>
        </p:nvSpPr>
        <p:spPr/>
        <p:txBody>
          <a:bodyPr/>
          <a:lstStyle>
            <a:lvl1pPr>
              <a:defRPr/>
            </a:lvl1pPr>
          </a:lstStyle>
          <a:p>
            <a:pPr>
              <a:defRPr/>
            </a:pPr>
            <a:fld id="{287432FE-ACF1-E242-81DA-E4BBBC4EF5E3}" type="slidenum">
              <a:rPr lang="fr-FR"/>
              <a:pPr>
                <a:defRPr/>
              </a:pPr>
              <a:t>‹N°›</a:t>
            </a:fld>
            <a:endParaRPr lang="fr-FR"/>
          </a:p>
        </p:txBody>
      </p:sp>
    </p:spTree>
    <p:extLst>
      <p:ext uri="{BB962C8B-B14F-4D97-AF65-F5344CB8AC3E}">
        <p14:creationId xmlns:p14="http://schemas.microsoft.com/office/powerpoint/2010/main" val="406622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442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4"/>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69"/>
            <a:ext cx="10515600" cy="1500187"/>
          </a:xfrm>
          <a:prstGeom prst="rect">
            <a:avLst/>
          </a:prstGeom>
          <a:noFill/>
          <a:ln>
            <a:noFill/>
          </a:ln>
        </p:spPr>
        <p:txBody>
          <a:bodyPr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31"/>
            <a:ext cx="6172200" cy="4873625"/>
          </a:xfrm>
          <a:prstGeom prst="rect">
            <a:avLst/>
          </a:prstGeom>
          <a:noFill/>
          <a:ln>
            <a:noFill/>
          </a:ln>
        </p:spPr>
        <p:txBody>
          <a:bodyPr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31"/>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2" y="1956597"/>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2" y="-596103"/>
            <a:ext cx="5811838" cy="7734300"/>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6"/>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6"/>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6"/>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 id="2147483686" r:id="rId10"/>
    <p:sldLayoutId id="2147483688"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hemeOverride" Target="../theme/themeOverride10.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hemeOverride" Target="../theme/themeOverride11.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hemeOverride" Target="../theme/themeOverride1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hemeOverride" Target="../theme/themeOverride13.xml"/><Relationship Id="rId5" Type="http://schemas.openxmlformats.org/officeDocument/2006/relationships/image" Target="../media/image4.png"/><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t="22083"/>
          <a:stretch/>
        </p:blipFill>
        <p:spPr>
          <a:xfrm>
            <a:off x="0" y="-41660"/>
            <a:ext cx="8544393" cy="6954359"/>
          </a:xfrm>
          <a:prstGeom prst="rect">
            <a:avLst/>
          </a:prstGeom>
        </p:spPr>
      </p:pic>
      <p:pic>
        <p:nvPicPr>
          <p:cNvPr id="4" name="Image 3">
            <a:extLst>
              <a:ext uri="{FF2B5EF4-FFF2-40B4-BE49-F238E27FC236}">
                <a16:creationId xmlns="" xmlns:a16="http://schemas.microsoft.com/office/drawing/2014/main" id="{274564B7-2CB9-4579-8A3A-0E6170CA1E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6768" y="1916590"/>
            <a:ext cx="2290648" cy="3379360"/>
          </a:xfrm>
          <a:prstGeom prst="rect">
            <a:avLst/>
          </a:prstGeom>
        </p:spPr>
      </p:pic>
    </p:spTree>
    <p:extLst>
      <p:ext uri="{BB962C8B-B14F-4D97-AF65-F5344CB8AC3E}">
        <p14:creationId xmlns:p14="http://schemas.microsoft.com/office/powerpoint/2010/main" val="286755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3"/>
          <p:cNvSpPr txBox="1">
            <a:spLocks/>
          </p:cNvSpPr>
          <p:nvPr/>
        </p:nvSpPr>
        <p:spPr>
          <a:xfrm>
            <a:off x="623392" y="274638"/>
            <a:ext cx="10959008" cy="418058"/>
          </a:xfrm>
          <a:prstGeom prst="rect">
            <a:avLst/>
          </a:prstGeom>
          <a:solidFill>
            <a:schemeClr val="accent6"/>
          </a:solidFill>
        </p:spPr>
        <p:txBody>
          <a:bodyPr vert="horz" lIns="91440" tIns="45720" rIns="91440" bIns="45720" rtlCol="0" anchor="ctr">
            <a:normAutofit fontScale="90000" lnSpcReduction="10000"/>
          </a:bodyPr>
          <a:lstStyle>
            <a:lvl1pPr algn="l" defTabSz="914400" rtl="0" eaLnBrk="1" latinLnBrk="0" hangingPunct="1">
              <a:spcBef>
                <a:spcPct val="0"/>
              </a:spcBef>
              <a:buNone/>
              <a:defRPr sz="2400" kern="1200" cap="all" baseline="0">
                <a:solidFill>
                  <a:schemeClr val="bg1"/>
                </a:solidFill>
                <a:latin typeface="+mj-lt"/>
                <a:ea typeface="+mj-ea"/>
                <a:cs typeface="+mj-cs"/>
              </a:defRPr>
            </a:lvl1pPr>
          </a:lstStyle>
          <a:p>
            <a:r>
              <a:rPr lang="fr-FR" dirty="0" smtClean="0"/>
              <a:t>La prise en compte des évolutions Economiques</a:t>
            </a:r>
            <a:endParaRPr lang="fr-FR" dirty="0"/>
          </a:p>
        </p:txBody>
      </p:sp>
      <p:sp>
        <p:nvSpPr>
          <p:cNvPr id="5" name="Espace réservé du contenu 4"/>
          <p:cNvSpPr>
            <a:spLocks noGrp="1"/>
          </p:cNvSpPr>
          <p:nvPr>
            <p:ph idx="1"/>
          </p:nvPr>
        </p:nvSpPr>
        <p:spPr>
          <a:xfrm>
            <a:off x="527382" y="764704"/>
            <a:ext cx="11137237" cy="2088232"/>
          </a:xfrm>
        </p:spPr>
        <p:txBody>
          <a:bodyPr>
            <a:noAutofit/>
          </a:bodyPr>
          <a:lstStyle/>
          <a:p>
            <a:pPr lvl="1" algn="just">
              <a:spcBef>
                <a:spcPts val="300"/>
              </a:spcBef>
              <a:spcAft>
                <a:spcPts val="300"/>
              </a:spcAft>
            </a:pPr>
            <a:endParaRPr lang="fr-FR" sz="2000" dirty="0" smtClean="0"/>
          </a:p>
          <a:p>
            <a:pPr lvl="1" algn="just">
              <a:spcBef>
                <a:spcPts val="300"/>
              </a:spcBef>
              <a:spcAft>
                <a:spcPts val="300"/>
              </a:spcAft>
            </a:pPr>
            <a:r>
              <a:rPr lang="fr-FR" sz="4000" dirty="0" smtClean="0"/>
              <a:t>Une règle d’or de l’équilibre?</a:t>
            </a:r>
            <a:endParaRPr lang="fr-FR" sz="4000" dirty="0"/>
          </a:p>
          <a:p>
            <a:pPr marL="457200" lvl="1" indent="0">
              <a:buNone/>
            </a:pPr>
            <a:endParaRPr lang="fr-FR" sz="1400" dirty="0"/>
          </a:p>
          <a:p>
            <a:pPr marL="0" indent="0" algn="just">
              <a:spcBef>
                <a:spcPts val="300"/>
              </a:spcBef>
              <a:spcAft>
                <a:spcPts val="300"/>
              </a:spcAft>
              <a:buNone/>
            </a:pPr>
            <a:endParaRPr lang="fr-FR" sz="1600" b="0" dirty="0" smtClean="0"/>
          </a:p>
          <a:p>
            <a:pPr marL="0" indent="0" algn="just">
              <a:spcBef>
                <a:spcPts val="300"/>
              </a:spcBef>
              <a:spcAft>
                <a:spcPts val="300"/>
              </a:spcAft>
              <a:buNone/>
            </a:pPr>
            <a:r>
              <a:rPr lang="fr-FR" sz="1800" b="0" dirty="0" smtClean="0"/>
              <a:t> </a:t>
            </a:r>
          </a:p>
          <a:p>
            <a:pPr algn="just">
              <a:spcBef>
                <a:spcPts val="600"/>
              </a:spcBef>
              <a:spcAft>
                <a:spcPts val="300"/>
              </a:spcAft>
            </a:pPr>
            <a:endParaRPr lang="fr-FR" sz="1800" b="0" dirty="0"/>
          </a:p>
        </p:txBody>
      </p:sp>
      <p:pic>
        <p:nvPicPr>
          <p:cNvPr id="2" name="Image 1" descr="Capture d’écran 2019-08-16 à 19.13.0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2580" y="1929768"/>
            <a:ext cx="7607300" cy="4381500"/>
          </a:xfrm>
          <a:prstGeom prst="rect">
            <a:avLst/>
          </a:prstGeom>
        </p:spPr>
      </p:pic>
      <p:sp>
        <p:nvSpPr>
          <p:cNvPr id="3" name="ZoneTexte 2"/>
          <p:cNvSpPr txBox="1"/>
          <p:nvPr/>
        </p:nvSpPr>
        <p:spPr>
          <a:xfrm>
            <a:off x="8809880" y="2393888"/>
            <a:ext cx="2854739" cy="707886"/>
          </a:xfrm>
          <a:prstGeom prst="rect">
            <a:avLst/>
          </a:prstGeom>
          <a:noFill/>
        </p:spPr>
        <p:txBody>
          <a:bodyPr wrap="square" rtlCol="0">
            <a:spAutoFit/>
          </a:bodyPr>
          <a:lstStyle/>
          <a:p>
            <a:r>
              <a:rPr lang="fr-FR" sz="2000" dirty="0" smtClean="0"/>
              <a:t>Extrait du rapport Delevoye</a:t>
            </a:r>
            <a:endParaRPr lang="fr-FR" sz="2000" dirty="0"/>
          </a:p>
        </p:txBody>
      </p:sp>
    </p:spTree>
    <p:extLst>
      <p:ext uri="{BB962C8B-B14F-4D97-AF65-F5344CB8AC3E}">
        <p14:creationId xmlns:p14="http://schemas.microsoft.com/office/powerpoint/2010/main" val="30286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955600"/>
          </a:xfrm>
          <a:solidFill>
            <a:schemeClr val="bg1"/>
          </a:solidFill>
        </p:spPr>
        <p:txBody>
          <a:bodyPr/>
          <a:lstStyle/>
          <a:p>
            <a:pPr algn="ctr"/>
            <a:r>
              <a:rPr lang="fr-FR" sz="4800" dirty="0">
                <a:solidFill>
                  <a:srgbClr val="B80008"/>
                </a:solidFill>
                <a:latin typeface="Bebas Neue" charset="0"/>
                <a:ea typeface="Bebas Neue" charset="0"/>
                <a:cs typeface="Bebas Neue" charset="0"/>
                <a:sym typeface="Arial"/>
              </a:rPr>
              <a:t>Cotisations</a:t>
            </a:r>
          </a:p>
        </p:txBody>
      </p:sp>
      <p:sp>
        <p:nvSpPr>
          <p:cNvPr id="3" name="Espace réservé du texte 2"/>
          <p:cNvSpPr>
            <a:spLocks noGrp="1"/>
          </p:cNvSpPr>
          <p:nvPr>
            <p:ph type="body" idx="1"/>
          </p:nvPr>
        </p:nvSpPr>
        <p:spPr>
          <a:xfrm>
            <a:off x="838200" y="1214203"/>
            <a:ext cx="10515600" cy="4962760"/>
          </a:xfrm>
        </p:spPr>
        <p:txBody>
          <a:bodyPr/>
          <a:lstStyle/>
          <a:p>
            <a:r>
              <a:rPr lang="fr-FR" sz="2400" dirty="0"/>
              <a:t>La cotisation serait de 28,12% (11,27% salarié, 16,85% employeur) dont 90% sont générateurs de droits à retraites (les 10% restants servant à financer les dispositifs de solidarité): pour 100 euros cotisés, on acquiert 9 points à 10 euros, et 4,95 euros (9 x 0,55) de droit à pension.</a:t>
            </a:r>
          </a:p>
          <a:p>
            <a:r>
              <a:rPr lang="fr-FR" sz="2400" dirty="0"/>
              <a:t>Toute rémunération  (dans la limite de 10 000 euros par mois) donnerait lieu à cotisation et donc à capitalisation de points.</a:t>
            </a:r>
          </a:p>
          <a:p>
            <a:endParaRPr lang="fr-FR" dirty="0"/>
          </a:p>
        </p:txBody>
      </p:sp>
      <p:pic>
        <p:nvPicPr>
          <p:cNvPr id="4" name="Image 3" descr="2 d’écran 2019-08-16 à 19.17.16.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3178" y="3676792"/>
            <a:ext cx="6940447" cy="2961361"/>
          </a:xfrm>
          <a:prstGeom prst="rect">
            <a:avLst/>
          </a:prstGeom>
        </p:spPr>
      </p:pic>
      <p:pic>
        <p:nvPicPr>
          <p:cNvPr id="5" name="Image 4">
            <a:extLst>
              <a:ext uri="{FF2B5EF4-FFF2-40B4-BE49-F238E27FC236}">
                <a16:creationId xmlns="" xmlns:a16="http://schemas.microsoft.com/office/drawing/2014/main" id="{4B097F45-EE04-48CF-A436-E41117EDC5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61642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55601"/>
            <a:ext cx="10515600" cy="1802589"/>
          </a:xfrm>
        </p:spPr>
        <p:txBody>
          <a:bodyPr/>
          <a:lstStyle/>
          <a:p>
            <a:r>
              <a:rPr lang="fr-FR" sz="3200" dirty="0"/>
              <a:t>L’ensemble des revenus jusqu’à 3 PASS (10 000 euros par mois) seraient soumis à cotisations, y compris primes et indemnités pour les fonctionnaires</a:t>
            </a:r>
          </a:p>
        </p:txBody>
      </p:sp>
      <p:sp>
        <p:nvSpPr>
          <p:cNvPr id="3" name="Espace réservé du texte 2"/>
          <p:cNvSpPr>
            <a:spLocks noGrp="1"/>
          </p:cNvSpPr>
          <p:nvPr>
            <p:ph type="body" idx="1"/>
          </p:nvPr>
        </p:nvSpPr>
        <p:spPr>
          <a:xfrm>
            <a:off x="838200" y="2998033"/>
            <a:ext cx="10515600" cy="3178930"/>
          </a:xfrm>
        </p:spPr>
        <p:txBody>
          <a:bodyPr/>
          <a:lstStyle/>
          <a:p>
            <a:pPr>
              <a:buFontTx/>
              <a:buChar char="-"/>
            </a:pPr>
            <a:r>
              <a:rPr lang="fr-FR" dirty="0"/>
              <a:t>dans la Fonction publique, une transition longue est prévue pour porter les cotisations à 28% sur les primes (aujourd’hui cotisation RAFP 10% pour les primes jusqu’à 20% du traitement indiciaire brut et  0% au delà)</a:t>
            </a:r>
          </a:p>
          <a:p>
            <a:pPr>
              <a:buFontTx/>
              <a:buChar char="-"/>
            </a:pPr>
            <a:r>
              <a:rPr lang="fr-FR" dirty="0"/>
              <a:t>Au régime général, aujourd’hui seuls les revenus jusqu’à 1 PASS sont soumis à cotisations mais jusqu’à 8 PASS pour les complémentaires obligatoires</a:t>
            </a:r>
          </a:p>
          <a:p>
            <a:endParaRPr lang="fr-FR" dirty="0"/>
          </a:p>
          <a:p>
            <a:endParaRPr lang="fr-FR" dirty="0"/>
          </a:p>
        </p:txBody>
      </p:sp>
      <p:sp>
        <p:nvSpPr>
          <p:cNvPr id="4" name="Titre 1">
            <a:extLst>
              <a:ext uri="{FF2B5EF4-FFF2-40B4-BE49-F238E27FC236}">
                <a16:creationId xmlns="" xmlns:a16="http://schemas.microsoft.com/office/drawing/2014/main" id="{AD5364AC-F4A4-4978-84A7-6DA2837F7BC3}"/>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a:solidFill>
                  <a:srgbClr val="B80008"/>
                </a:solidFill>
                <a:latin typeface="Bebas Neue" charset="0"/>
                <a:ea typeface="Bebas Neue" charset="0"/>
                <a:cs typeface="Bebas Neue" charset="0"/>
                <a:sym typeface="Arial"/>
              </a:rPr>
              <a:t>Cotisations</a:t>
            </a:r>
            <a:endParaRPr lang="fr-FR" sz="4800" dirty="0">
              <a:solidFill>
                <a:srgbClr val="B80008"/>
              </a:solidFill>
              <a:latin typeface="Bebas Neue" charset="0"/>
              <a:ea typeface="Bebas Neue" charset="0"/>
              <a:cs typeface="Bebas Neue" charset="0"/>
              <a:sym typeface="Arial"/>
            </a:endParaRPr>
          </a:p>
        </p:txBody>
      </p:sp>
      <p:pic>
        <p:nvPicPr>
          <p:cNvPr id="5" name="Image 4">
            <a:extLst>
              <a:ext uri="{FF2B5EF4-FFF2-40B4-BE49-F238E27FC236}">
                <a16:creationId xmlns="" xmlns:a16="http://schemas.microsoft.com/office/drawing/2014/main" id="{80817C4A-CA37-43E7-A95E-6B36A44445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417821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03563" y="1228397"/>
            <a:ext cx="10818340" cy="4555093"/>
          </a:xfrm>
          <a:prstGeom prst="rect">
            <a:avLst/>
          </a:prstGeom>
          <a:noFill/>
        </p:spPr>
        <p:txBody>
          <a:bodyPr wrap="square" rtlCol="0">
            <a:spAutoFit/>
          </a:bodyPr>
          <a:lstStyle/>
          <a:p>
            <a:r>
              <a:rPr lang="fr-FR" sz="2400" dirty="0"/>
              <a:t>Exemple d’un fonctionnaire : </a:t>
            </a:r>
          </a:p>
          <a:p>
            <a:pPr marL="457200" indent="-277813">
              <a:spcBef>
                <a:spcPts val="600"/>
              </a:spcBef>
              <a:spcAft>
                <a:spcPts val="600"/>
              </a:spcAft>
              <a:buFont typeface="Arial" panose="020B0604020202020204" pitchFamily="34" charset="0"/>
              <a:buChar char="•"/>
            </a:pPr>
            <a:r>
              <a:rPr lang="fr-FR" sz="2400" dirty="0"/>
              <a:t>Traitement + primes sur un mois = 2500 euros bruts</a:t>
            </a:r>
          </a:p>
          <a:p>
            <a:pPr marL="457200" indent="-277813">
              <a:spcBef>
                <a:spcPts val="600"/>
              </a:spcBef>
              <a:spcAft>
                <a:spcPts val="600"/>
              </a:spcAft>
              <a:buFont typeface="Arial" panose="020B0604020202020204" pitchFamily="34" charset="0"/>
              <a:buChar char="•"/>
            </a:pPr>
            <a:r>
              <a:rPr lang="fr-FR" sz="2400" dirty="0"/>
              <a:t>Montant cotisé : 703 euros</a:t>
            </a:r>
          </a:p>
          <a:p>
            <a:pPr marL="457200" indent="-277813">
              <a:spcBef>
                <a:spcPts val="600"/>
              </a:spcBef>
              <a:spcAft>
                <a:spcPts val="600"/>
              </a:spcAft>
              <a:buFont typeface="Arial" panose="020B0604020202020204" pitchFamily="34" charset="0"/>
              <a:buChar char="•"/>
            </a:pPr>
            <a:r>
              <a:rPr lang="fr-FR" sz="2400" dirty="0"/>
              <a:t>Montant cotisé créateur de droits : 632,80 euros</a:t>
            </a:r>
          </a:p>
          <a:p>
            <a:pPr marL="457200" indent="-277813">
              <a:spcBef>
                <a:spcPts val="600"/>
              </a:spcBef>
              <a:spcAft>
                <a:spcPts val="600"/>
              </a:spcAft>
              <a:buFont typeface="Arial" panose="020B0604020202020204" pitchFamily="34" charset="0"/>
              <a:buChar char="•"/>
            </a:pPr>
            <a:r>
              <a:rPr lang="fr-FR" sz="2400" dirty="0"/>
              <a:t>Points acquis (valeur du point 10 euros) : 63,28</a:t>
            </a:r>
          </a:p>
          <a:p>
            <a:pPr marL="457200" indent="-277813">
              <a:spcBef>
                <a:spcPts val="600"/>
              </a:spcBef>
              <a:spcAft>
                <a:spcPts val="600"/>
              </a:spcAft>
              <a:buFont typeface="Arial" panose="020B0604020202020204" pitchFamily="34" charset="0"/>
              <a:buChar char="•"/>
            </a:pPr>
            <a:r>
              <a:rPr lang="fr-FR" sz="2400" dirty="0"/>
              <a:t>Droits à pension = 63,28 (nombre de points) x 0,55 (valeur de service) = 34,80 euros bruts </a:t>
            </a:r>
          </a:p>
          <a:p>
            <a:r>
              <a:rPr lang="fr-FR" sz="2400" dirty="0"/>
              <a:t> </a:t>
            </a:r>
          </a:p>
          <a:p>
            <a:r>
              <a:rPr lang="fr-FR" sz="2400" dirty="0"/>
              <a:t>Au titre de ce mois, il aurait donc acquis </a:t>
            </a:r>
            <a:r>
              <a:rPr lang="fr-FR" sz="2400" b="1" dirty="0"/>
              <a:t>une trentaine d’euros</a:t>
            </a:r>
            <a:r>
              <a:rPr lang="fr-FR" sz="2400" dirty="0"/>
              <a:t> de droits </a:t>
            </a:r>
            <a:br>
              <a:rPr lang="fr-FR" sz="2400" dirty="0"/>
            </a:br>
            <a:r>
              <a:rPr lang="fr-FR" sz="2400" dirty="0"/>
              <a:t>à pension future, mais peut-on en être aussi sûrs?</a:t>
            </a:r>
          </a:p>
        </p:txBody>
      </p:sp>
      <p:sp>
        <p:nvSpPr>
          <p:cNvPr id="3" name="Titre 1">
            <a:extLst>
              <a:ext uri="{FF2B5EF4-FFF2-40B4-BE49-F238E27FC236}">
                <a16:creationId xmlns="" xmlns:a16="http://schemas.microsoft.com/office/drawing/2014/main" id="{82BE4924-87E2-489A-A84B-20C98FFA454F}"/>
              </a:ext>
            </a:extLst>
          </p:cNvPr>
          <p:cNvSpPr txBox="1">
            <a:spLocks/>
          </p:cNvSpPr>
          <p:nvPr/>
        </p:nvSpPr>
        <p:spPr>
          <a:xfrm>
            <a:off x="0" y="1"/>
            <a:ext cx="12192000" cy="955600"/>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fr-FR" sz="4800">
                <a:solidFill>
                  <a:srgbClr val="B80008"/>
                </a:solidFill>
                <a:latin typeface="Bebas Neue" charset="0"/>
                <a:ea typeface="Bebas Neue" charset="0"/>
                <a:cs typeface="Bebas Neue" charset="0"/>
              </a:rPr>
              <a:t>Cotisations</a:t>
            </a:r>
            <a:endParaRPr lang="fr-FR" sz="4800" dirty="0">
              <a:solidFill>
                <a:srgbClr val="B80008"/>
              </a:solidFill>
              <a:latin typeface="Bebas Neue" charset="0"/>
              <a:ea typeface="Bebas Neue" charset="0"/>
              <a:cs typeface="Bebas Neue" charset="0"/>
            </a:endParaRPr>
          </a:p>
        </p:txBody>
      </p:sp>
      <p:pic>
        <p:nvPicPr>
          <p:cNvPr id="4" name="Image 3">
            <a:extLst>
              <a:ext uri="{FF2B5EF4-FFF2-40B4-BE49-F238E27FC236}">
                <a16:creationId xmlns="" xmlns:a16="http://schemas.microsoft.com/office/drawing/2014/main" id="{3AA2F520-96A9-470C-8B0C-73DBB6E48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75847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pPr marL="50800" indent="0">
              <a:buNone/>
            </a:pPr>
            <a:r>
              <a:rPr lang="fr-FR" b="1" dirty="0"/>
              <a:t>Le rapport Delevoye affiche un rendement fixe à 5,5%, laissant croire à une certaine « sécurisation » de la valeur du point.</a:t>
            </a:r>
          </a:p>
          <a:p>
            <a:pPr marL="50800" indent="0">
              <a:buNone/>
            </a:pPr>
            <a:endParaRPr lang="fr-FR" b="1" dirty="0"/>
          </a:p>
          <a:p>
            <a:pPr marL="50800" indent="0">
              <a:buNone/>
            </a:pPr>
            <a:r>
              <a:rPr lang="fr-FR" dirty="0"/>
              <a:t>Mais d’une part, c’est un rendement à l’« </a:t>
            </a:r>
            <a:r>
              <a:rPr lang="fr-FR" i="1" dirty="0"/>
              <a:t>âge du taux plein</a:t>
            </a:r>
            <a:r>
              <a:rPr lang="fr-FR" dirty="0"/>
              <a:t> », or si on n’a pas cet âge (ou si on n’a pas la bonne durée de cotisations dans la version présentée par le Président de la République), la valeur du point est moins importante</a:t>
            </a:r>
          </a:p>
        </p:txBody>
      </p:sp>
      <p:sp>
        <p:nvSpPr>
          <p:cNvPr id="4" name="Titre 1">
            <a:extLst>
              <a:ext uri="{FF2B5EF4-FFF2-40B4-BE49-F238E27FC236}">
                <a16:creationId xmlns="" xmlns:a16="http://schemas.microsoft.com/office/drawing/2014/main" id="{7FE8636D-E9F9-4018-9BDE-40C93B8434ED}"/>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RENDEMENT</a:t>
            </a:r>
          </a:p>
        </p:txBody>
      </p:sp>
      <p:pic>
        <p:nvPicPr>
          <p:cNvPr id="5" name="Image 4">
            <a:extLst>
              <a:ext uri="{FF2B5EF4-FFF2-40B4-BE49-F238E27FC236}">
                <a16:creationId xmlns="" xmlns:a16="http://schemas.microsoft.com/office/drawing/2014/main" id="{B09EE204-9873-4204-9CB1-6B5E1E079B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421867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9-08-07 à 19.25.0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0730" y="1086025"/>
            <a:ext cx="5477167" cy="5563346"/>
          </a:xfrm>
          <a:prstGeom prst="rect">
            <a:avLst/>
          </a:prstGeom>
        </p:spPr>
      </p:pic>
      <p:sp>
        <p:nvSpPr>
          <p:cNvPr id="3" name="ZoneTexte 2"/>
          <p:cNvSpPr txBox="1"/>
          <p:nvPr/>
        </p:nvSpPr>
        <p:spPr>
          <a:xfrm>
            <a:off x="6324105" y="2726917"/>
            <a:ext cx="5568742" cy="646331"/>
          </a:xfrm>
          <a:prstGeom prst="rect">
            <a:avLst/>
          </a:prstGeom>
          <a:noFill/>
        </p:spPr>
        <p:txBody>
          <a:bodyPr wrap="square" rtlCol="0">
            <a:spAutoFit/>
          </a:bodyPr>
          <a:lstStyle/>
          <a:p>
            <a:pPr algn="ctr"/>
            <a:r>
              <a:rPr lang="fr-FR" sz="3600" dirty="0"/>
              <a:t>Dans le rapport Delevoye</a:t>
            </a:r>
          </a:p>
        </p:txBody>
      </p:sp>
      <p:sp>
        <p:nvSpPr>
          <p:cNvPr id="4" name="Titre 1">
            <a:extLst>
              <a:ext uri="{FF2B5EF4-FFF2-40B4-BE49-F238E27FC236}">
                <a16:creationId xmlns="" xmlns:a16="http://schemas.microsoft.com/office/drawing/2014/main" id="{9F7168A8-0755-4F7F-9E23-3859DA28F570}"/>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RENDEMENT</a:t>
            </a:r>
          </a:p>
        </p:txBody>
      </p:sp>
      <p:pic>
        <p:nvPicPr>
          <p:cNvPr id="5" name="Image 4">
            <a:extLst>
              <a:ext uri="{FF2B5EF4-FFF2-40B4-BE49-F238E27FC236}">
                <a16:creationId xmlns="" xmlns:a16="http://schemas.microsoft.com/office/drawing/2014/main" id="{BCC25C5C-0906-490B-B3C7-6AACB42880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14833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5171" y="1045541"/>
            <a:ext cx="10957275" cy="735091"/>
          </a:xfrm>
        </p:spPr>
        <p:txBody>
          <a:bodyPr/>
          <a:lstStyle/>
          <a:p>
            <a:r>
              <a:rPr lang="fr-FR" sz="2800" dirty="0"/>
              <a:t>D’autre part, la valeur du point variera en fonction des modalités d’indexation choisies</a:t>
            </a:r>
          </a:p>
        </p:txBody>
      </p:sp>
      <p:sp>
        <p:nvSpPr>
          <p:cNvPr id="3" name="Espace réservé du texte 2"/>
          <p:cNvSpPr>
            <a:spLocks noGrp="1"/>
          </p:cNvSpPr>
          <p:nvPr>
            <p:ph type="body" idx="1"/>
          </p:nvPr>
        </p:nvSpPr>
        <p:spPr/>
        <p:txBody>
          <a:bodyPr/>
          <a:lstStyle/>
          <a:p>
            <a:endParaRPr lang="fr-FR" dirty="0"/>
          </a:p>
        </p:txBody>
      </p:sp>
      <p:pic>
        <p:nvPicPr>
          <p:cNvPr id="5" name="Image 4" descr="Capture d’écran 2019-09-01 à 21.10.2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171" y="1825624"/>
            <a:ext cx="10798629" cy="5032375"/>
          </a:xfrm>
          <a:prstGeom prst="rect">
            <a:avLst/>
          </a:prstGeom>
        </p:spPr>
      </p:pic>
      <p:sp>
        <p:nvSpPr>
          <p:cNvPr id="6" name="Titre 1">
            <a:extLst>
              <a:ext uri="{FF2B5EF4-FFF2-40B4-BE49-F238E27FC236}">
                <a16:creationId xmlns="" xmlns:a16="http://schemas.microsoft.com/office/drawing/2014/main" id="{AC3B93E9-3771-4AA1-87CE-9CAF3971AC9B}"/>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RENDEMENT</a:t>
            </a:r>
          </a:p>
        </p:txBody>
      </p:sp>
      <p:pic>
        <p:nvPicPr>
          <p:cNvPr id="7" name="Image 6">
            <a:extLst>
              <a:ext uri="{FF2B5EF4-FFF2-40B4-BE49-F238E27FC236}">
                <a16:creationId xmlns="" xmlns:a16="http://schemas.microsoft.com/office/drawing/2014/main" id="{AB82C5B2-9675-4661-B854-AB00BDFF65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421" y="5071138"/>
            <a:ext cx="1029244" cy="1518429"/>
          </a:xfrm>
          <a:prstGeom prst="rect">
            <a:avLst/>
          </a:prstGeom>
        </p:spPr>
      </p:pic>
    </p:spTree>
    <p:extLst>
      <p:ext uri="{BB962C8B-B14F-4D97-AF65-F5344CB8AC3E}">
        <p14:creationId xmlns:p14="http://schemas.microsoft.com/office/powerpoint/2010/main" val="3476405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25828"/>
            <a:ext cx="10515600" cy="1325563"/>
          </a:xfrm>
        </p:spPr>
        <p:txBody>
          <a:bodyPr/>
          <a:lstStyle/>
          <a:p>
            <a:r>
              <a:rPr lang="fr-FR" sz="3600" dirty="0"/>
              <a:t>Il y aurait donc désormais deux manières de diminuer le montant des pensions au moment de la liquidation</a:t>
            </a:r>
          </a:p>
        </p:txBody>
      </p:sp>
      <p:sp>
        <p:nvSpPr>
          <p:cNvPr id="3" name="Espace réservé du texte 2"/>
          <p:cNvSpPr>
            <a:spLocks noGrp="1"/>
          </p:cNvSpPr>
          <p:nvPr>
            <p:ph type="body" idx="1"/>
          </p:nvPr>
        </p:nvSpPr>
        <p:spPr>
          <a:xfrm>
            <a:off x="838200" y="2938071"/>
            <a:ext cx="10515600" cy="3238891"/>
          </a:xfrm>
        </p:spPr>
        <p:txBody>
          <a:bodyPr/>
          <a:lstStyle/>
          <a:p>
            <a:r>
              <a:rPr lang="fr-FR" dirty="0"/>
              <a:t>Reculer l’âge du taux plein, que ce soit par le recul de l’âge pivot ou par l’allongement d’une durée requise</a:t>
            </a:r>
          </a:p>
          <a:p>
            <a:r>
              <a:rPr lang="fr-FR" dirty="0"/>
              <a:t>Faire varier la valeur du point</a:t>
            </a:r>
          </a:p>
          <a:p>
            <a:pPr marL="50800" indent="0">
              <a:buNone/>
            </a:pPr>
            <a:r>
              <a:rPr lang="fr-FR" dirty="0"/>
              <a:t>On passe d’un régime à prestations définies à un régime à cotisations définies, plus de visibilité sur ce que l’on peut espérer toucher et individualisation complète du calcul des pensions, moins de droits collectifs.</a:t>
            </a:r>
          </a:p>
          <a:p>
            <a:endParaRPr lang="fr-FR" dirty="0"/>
          </a:p>
          <a:p>
            <a:endParaRPr lang="fr-FR" dirty="0"/>
          </a:p>
        </p:txBody>
      </p:sp>
      <p:sp>
        <p:nvSpPr>
          <p:cNvPr id="4" name="Titre 1">
            <a:extLst>
              <a:ext uri="{FF2B5EF4-FFF2-40B4-BE49-F238E27FC236}">
                <a16:creationId xmlns="" xmlns:a16="http://schemas.microsoft.com/office/drawing/2014/main" id="{1BE587CB-4E08-4ADF-BD24-0A57C98135DD}"/>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RENDEMENT</a:t>
            </a:r>
          </a:p>
        </p:txBody>
      </p:sp>
      <p:pic>
        <p:nvPicPr>
          <p:cNvPr id="5" name="Image 4">
            <a:extLst>
              <a:ext uri="{FF2B5EF4-FFF2-40B4-BE49-F238E27FC236}">
                <a16:creationId xmlns="" xmlns:a16="http://schemas.microsoft.com/office/drawing/2014/main" id="{2DF5527D-91FE-4DB9-9617-945CE60236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915944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528998"/>
            <a:ext cx="10515600" cy="4647966"/>
          </a:xfrm>
        </p:spPr>
        <p:txBody>
          <a:bodyPr/>
          <a:lstStyle/>
          <a:p>
            <a:r>
              <a:rPr lang="fr-FR" dirty="0"/>
              <a:t>L’âge d’ouverture des droits resterait à 62 ans mais une décote serait créée, soit en fonction de l’âge, soit en fonction d’une durée requise</a:t>
            </a:r>
          </a:p>
          <a:p>
            <a:pPr marL="50800" indent="0">
              <a:buNone/>
            </a:pPr>
            <a:endParaRPr lang="fr-FR" dirty="0"/>
          </a:p>
          <a:p>
            <a:endParaRPr lang="fr-FR" dirty="0"/>
          </a:p>
          <a:p>
            <a:pPr marL="50800" indent="0">
              <a:buNone/>
            </a:pPr>
            <a:endParaRPr lang="fr-FR" dirty="0"/>
          </a:p>
          <a:p>
            <a:endParaRPr lang="fr-FR" dirty="0"/>
          </a:p>
          <a:p>
            <a:endParaRPr lang="fr-FR" dirty="0"/>
          </a:p>
          <a:p>
            <a:endParaRPr lang="fr-FR" dirty="0"/>
          </a:p>
          <a:p>
            <a:endParaRPr lang="fr-FR" dirty="0"/>
          </a:p>
        </p:txBody>
      </p:sp>
      <p:pic>
        <p:nvPicPr>
          <p:cNvPr id="4" name="Image 3" descr="Capture d’écran 2019-09-01 à 18.20.4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6727" y="3395413"/>
            <a:ext cx="5257800" cy="3136900"/>
          </a:xfrm>
          <a:prstGeom prst="rect">
            <a:avLst/>
          </a:prstGeom>
        </p:spPr>
      </p:pic>
      <p:sp>
        <p:nvSpPr>
          <p:cNvPr id="6" name="ZoneTexte 5"/>
          <p:cNvSpPr txBox="1"/>
          <p:nvPr/>
        </p:nvSpPr>
        <p:spPr>
          <a:xfrm>
            <a:off x="6300523" y="3703191"/>
            <a:ext cx="5630466" cy="707886"/>
          </a:xfrm>
          <a:prstGeom prst="rect">
            <a:avLst/>
          </a:prstGeom>
          <a:noFill/>
        </p:spPr>
        <p:txBody>
          <a:bodyPr wrap="square" rtlCol="0">
            <a:spAutoFit/>
          </a:bodyPr>
          <a:lstStyle/>
          <a:p>
            <a:r>
              <a:rPr lang="fr-FR" sz="2000" dirty="0"/>
              <a:t>Tableau de décote en fonction de </a:t>
            </a:r>
            <a:r>
              <a:rPr lang="fr-FR" sz="2000" dirty="0" err="1"/>
              <a:t>l’age</a:t>
            </a:r>
            <a:r>
              <a:rPr lang="fr-FR" sz="2000" dirty="0"/>
              <a:t> pivot </a:t>
            </a:r>
            <a:br>
              <a:rPr lang="fr-FR" sz="2000" dirty="0"/>
            </a:br>
            <a:r>
              <a:rPr lang="fr-FR" sz="2000" dirty="0"/>
              <a:t>tel que figurant dans le rapport Delevoye</a:t>
            </a:r>
          </a:p>
        </p:txBody>
      </p:sp>
      <p:sp>
        <p:nvSpPr>
          <p:cNvPr id="7" name="Titre 1">
            <a:extLst>
              <a:ext uri="{FF2B5EF4-FFF2-40B4-BE49-F238E27FC236}">
                <a16:creationId xmlns="" xmlns:a16="http://schemas.microsoft.com/office/drawing/2014/main" id="{14E236A1-A419-42C8-AE90-0D4E638C2798}"/>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L’âge de 62 ans, de plus en plus théorique</a:t>
            </a:r>
          </a:p>
        </p:txBody>
      </p:sp>
      <p:pic>
        <p:nvPicPr>
          <p:cNvPr id="8" name="Image 7">
            <a:extLst>
              <a:ext uri="{FF2B5EF4-FFF2-40B4-BE49-F238E27FC236}">
                <a16:creationId xmlns="" xmlns:a16="http://schemas.microsoft.com/office/drawing/2014/main" id="{B5ABB005-F45B-4344-8979-50FD3EEE8B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205853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pPr>
              <a:spcBef>
                <a:spcPts val="1200"/>
              </a:spcBef>
              <a:spcAft>
                <a:spcPts val="600"/>
              </a:spcAft>
            </a:pPr>
            <a:r>
              <a:rPr lang="fr-FR" sz="2400" dirty="0"/>
              <a:t>L’âge d’équilibre ou les durées évolueraient en fonction de l’espérance de vie. Par exemple, si l’âge était reporté à 65 ans, la décote appliquée à 62 ans serait de 15 %.</a:t>
            </a:r>
          </a:p>
          <a:p>
            <a:pPr>
              <a:spcBef>
                <a:spcPts val="1200"/>
              </a:spcBef>
              <a:spcAft>
                <a:spcPts val="600"/>
              </a:spcAft>
            </a:pPr>
            <a:r>
              <a:rPr lang="fr-FR" sz="2400" dirty="0"/>
              <a:t>Attention, ces décotes pourraient s’appliquer avant même 2025, dans des conditions que nous ignorons à ce stade, le rapport parlant de « ramener le système à l’équilibre à l’horizon 2025 » donc en augmentant encore les décotes existantes.</a:t>
            </a:r>
          </a:p>
          <a:p>
            <a:pPr>
              <a:spcBef>
                <a:spcPts val="1200"/>
              </a:spcBef>
              <a:spcAft>
                <a:spcPts val="600"/>
              </a:spcAft>
            </a:pPr>
            <a:r>
              <a:rPr lang="fr-FR" sz="2400" dirty="0"/>
              <a:t>De nombreuses possibilités de départ anticipé seraient supprimées, en particulier les catégories actives de la Fonction publique, remplacées par un hypothétique compte pénibilité.</a:t>
            </a:r>
          </a:p>
          <a:p>
            <a:endParaRPr lang="fr-FR" dirty="0"/>
          </a:p>
          <a:p>
            <a:pPr marL="50800" indent="0">
              <a:buNone/>
            </a:pPr>
            <a:endParaRPr lang="fr-FR" dirty="0"/>
          </a:p>
          <a:p>
            <a:endParaRPr lang="fr-FR" dirty="0"/>
          </a:p>
        </p:txBody>
      </p:sp>
      <p:sp>
        <p:nvSpPr>
          <p:cNvPr id="6" name="Titre 1">
            <a:extLst>
              <a:ext uri="{FF2B5EF4-FFF2-40B4-BE49-F238E27FC236}">
                <a16:creationId xmlns="" xmlns:a16="http://schemas.microsoft.com/office/drawing/2014/main" id="{7515D067-C18E-4BDA-9A63-B3797EAA4120}"/>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L’âge de 62 ans, de plus en plus théorique</a:t>
            </a:r>
          </a:p>
        </p:txBody>
      </p:sp>
      <p:pic>
        <p:nvPicPr>
          <p:cNvPr id="7" name="Image 6">
            <a:extLst>
              <a:ext uri="{FF2B5EF4-FFF2-40B4-BE49-F238E27FC236}">
                <a16:creationId xmlns="" xmlns:a16="http://schemas.microsoft.com/office/drawing/2014/main" id="{C3841593-411F-4981-A81A-BC6739ECE8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68288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a:solidFill>
                  <a:srgbClr val="B80008"/>
                </a:solidFill>
                <a:latin typeface="Bebas Neue" charset="0"/>
                <a:ea typeface="Bebas Neue" charset="0"/>
                <a:cs typeface="Bebas Neue" charset="0"/>
              </a:rPr>
              <a:t> </a:t>
            </a:r>
            <a:r>
              <a:rPr lang="fr-FR" sz="4000" dirty="0">
                <a:solidFill>
                  <a:srgbClr val="B80008"/>
                </a:solidFill>
                <a:latin typeface="Bebas Neue" charset="0"/>
                <a:ea typeface="Bebas Neue" charset="0"/>
                <a:cs typeface="Bebas Neue" charset="0"/>
              </a:rPr>
              <a:t>Un projet présenté dans le rapport Delevoye</a:t>
            </a:r>
            <a:endParaRPr sz="4000" dirty="0">
              <a:latin typeface="Bebas Neue" charset="0"/>
              <a:ea typeface="Bebas Neue" charset="0"/>
              <a:cs typeface="Bebas Neue" charset="0"/>
            </a:endParaRPr>
          </a:p>
        </p:txBody>
      </p:sp>
      <p:sp>
        <p:nvSpPr>
          <p:cNvPr id="92" name="Shape 92"/>
          <p:cNvSpPr txBox="1"/>
          <p:nvPr/>
        </p:nvSpPr>
        <p:spPr>
          <a:xfrm>
            <a:off x="1371600" y="2118359"/>
            <a:ext cx="8991600" cy="3103692"/>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endParaRPr lang="fr-FR" sz="2000" b="1" dirty="0">
              <a:solidFill>
                <a:schemeClr val="dk1"/>
              </a:solidFill>
              <a:latin typeface="Avenir Heavy" charset="0"/>
              <a:ea typeface="Avenir Heavy" charset="0"/>
              <a:cs typeface="Avenir Heavy" charset="0"/>
              <a:sym typeface="Calibri"/>
            </a:endParaRPr>
          </a:p>
          <a:p>
            <a:pPr marL="0" marR="0" lvl="0" indent="0" algn="ctr" rtl="0">
              <a:spcBef>
                <a:spcPts val="0"/>
              </a:spcBef>
              <a:spcAft>
                <a:spcPts val="0"/>
              </a:spcAft>
              <a:buNone/>
            </a:pPr>
            <a:endParaRPr lang="fr-FR" sz="4800" b="1" dirty="0">
              <a:solidFill>
                <a:schemeClr val="dk1"/>
              </a:solidFill>
              <a:latin typeface="Avenir Heavy" charset="0"/>
              <a:ea typeface="Avenir Heavy" charset="0"/>
              <a:cs typeface="Avenir Heavy" charset="0"/>
              <a:sym typeface="Calibri"/>
            </a:endParaRPr>
          </a:p>
          <a:p>
            <a:pPr marL="0" marR="0" lvl="0" indent="0" algn="ctr" rtl="0">
              <a:spcBef>
                <a:spcPts val="0"/>
              </a:spcBef>
              <a:spcAft>
                <a:spcPts val="0"/>
              </a:spcAft>
              <a:buNone/>
            </a:pPr>
            <a:endParaRPr sz="4800" b="1" dirty="0">
              <a:latin typeface="Avenir Heavy" charset="0"/>
              <a:ea typeface="Avenir Heavy" charset="0"/>
              <a:cs typeface="Avenir Heavy" charset="0"/>
            </a:endParaRPr>
          </a:p>
        </p:txBody>
      </p:sp>
      <p:pic>
        <p:nvPicPr>
          <p:cNvPr id="2" name="Image 1" descr="1- Capture d’écran 2019-08-19 à 21.34.07.png"/>
          <p:cNvPicPr>
            <a:picLocks/>
          </p:cNvPicPr>
          <p:nvPr/>
        </p:nvPicPr>
        <p:blipFill>
          <a:blip r:embed="rId3">
            <a:extLst>
              <a:ext uri="{28A0092B-C50C-407E-A947-70E740481C1C}">
                <a14:useLocalDpi xmlns:a14="http://schemas.microsoft.com/office/drawing/2010/main"/>
              </a:ext>
            </a:extLst>
          </a:blip>
          <a:stretch>
            <a:fillRect/>
          </a:stretch>
        </p:blipFill>
        <p:spPr>
          <a:xfrm>
            <a:off x="355225" y="1005417"/>
            <a:ext cx="4000500" cy="5734050"/>
          </a:xfrm>
          <a:prstGeom prst="rect">
            <a:avLst/>
          </a:prstGeom>
        </p:spPr>
      </p:pic>
      <p:sp>
        <p:nvSpPr>
          <p:cNvPr id="3" name="ZoneTexte 2"/>
          <p:cNvSpPr txBox="1"/>
          <p:nvPr/>
        </p:nvSpPr>
        <p:spPr>
          <a:xfrm>
            <a:off x="5836531" y="2118359"/>
            <a:ext cx="6007475" cy="2062103"/>
          </a:xfrm>
          <a:prstGeom prst="rect">
            <a:avLst/>
          </a:prstGeom>
          <a:noFill/>
        </p:spPr>
        <p:txBody>
          <a:bodyPr wrap="square" rtlCol="0">
            <a:spAutoFit/>
          </a:bodyPr>
          <a:lstStyle/>
          <a:p>
            <a:r>
              <a:rPr lang="fr-FR" sz="3200" dirty="0"/>
              <a:t>Rapport de JP Delevoye,</a:t>
            </a:r>
            <a:br>
              <a:rPr lang="fr-FR" sz="3200" dirty="0"/>
            </a:br>
            <a:r>
              <a:rPr lang="fr-FR" sz="3200" dirty="0"/>
              <a:t>haut commissaire à la réforme des retraites, remis le 18 juillet 2019 au gouvernement</a:t>
            </a:r>
          </a:p>
        </p:txBody>
      </p:sp>
      <p:pic>
        <p:nvPicPr>
          <p:cNvPr id="7" name="Image 6">
            <a:extLst>
              <a:ext uri="{FF2B5EF4-FFF2-40B4-BE49-F238E27FC236}">
                <a16:creationId xmlns="" xmlns:a16="http://schemas.microsoft.com/office/drawing/2014/main" id="{C560357B-8C91-4A1C-A55C-FFF4FF055E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528996"/>
          </a:xfrm>
          <a:solidFill>
            <a:schemeClr val="bg1"/>
          </a:solidFill>
        </p:spPr>
        <p:txBody>
          <a:bodyPr anchor="ctr" anchorCtr="1"/>
          <a:lstStyle/>
          <a:p>
            <a:pPr algn="ctr">
              <a:spcBef>
                <a:spcPts val="600"/>
              </a:spcBef>
            </a:pPr>
            <a:r>
              <a:rPr lang="fr-FR" sz="4800" dirty="0">
                <a:solidFill>
                  <a:srgbClr val="B80008"/>
                </a:solidFill>
                <a:latin typeface="Bebas Neue" charset="0"/>
              </a:rPr>
              <a:t>L’âge du taux plein : une évolution </a:t>
            </a:r>
            <a:br>
              <a:rPr lang="fr-FR" sz="4800" dirty="0">
                <a:solidFill>
                  <a:srgbClr val="B80008"/>
                </a:solidFill>
                <a:latin typeface="Bebas Neue" charset="0"/>
              </a:rPr>
            </a:br>
            <a:r>
              <a:rPr lang="fr-FR" sz="4800" dirty="0">
                <a:solidFill>
                  <a:srgbClr val="B80008"/>
                </a:solidFill>
                <a:latin typeface="Bebas Neue" charset="0"/>
              </a:rPr>
              <a:t>qui tiendra compte de l’espérance de vie</a:t>
            </a:r>
          </a:p>
        </p:txBody>
      </p:sp>
      <p:sp>
        <p:nvSpPr>
          <p:cNvPr id="3" name="Espace réservé du texte 2"/>
          <p:cNvSpPr>
            <a:spLocks noGrp="1"/>
          </p:cNvSpPr>
          <p:nvPr>
            <p:ph type="body" idx="1"/>
          </p:nvPr>
        </p:nvSpPr>
        <p:spPr>
          <a:xfrm>
            <a:off x="838200" y="2203553"/>
            <a:ext cx="10515600" cy="3973409"/>
          </a:xfrm>
        </p:spPr>
        <p:txBody>
          <a:bodyPr/>
          <a:lstStyle/>
          <a:p>
            <a:r>
              <a:rPr lang="fr-FR" dirty="0"/>
              <a:t>Un système par points est par nature sensible aux variations de l’espérance de vie: il s’agit de calculer un montant de pension qui permette au système de s’équilibrer et donc de verser en moyenne à chacun ni plus ni moins que ce qu’il a cotisé: illusion d’une épargne individuelle</a:t>
            </a:r>
          </a:p>
          <a:p>
            <a:pPr algn="just">
              <a:tabLst>
                <a:tab pos="0" algn="l"/>
                <a:tab pos="984717" algn="l"/>
                <a:tab pos="1969435" algn="l"/>
                <a:tab pos="2954152" algn="l"/>
                <a:tab pos="3938869" algn="l"/>
                <a:tab pos="4923587" algn="l"/>
                <a:tab pos="5908304" algn="l"/>
                <a:tab pos="6893022" algn="l"/>
                <a:tab pos="7877739" algn="l"/>
                <a:tab pos="8862456" algn="l"/>
                <a:tab pos="9847174" algn="l"/>
                <a:tab pos="10831891" algn="l"/>
              </a:tabLst>
            </a:pPr>
            <a:r>
              <a:rPr lang="fr-FR" dirty="0">
                <a:latin typeface="+mn-lt"/>
                <a:cs typeface="Times New Roman" charset="0"/>
              </a:rPr>
              <a:t>les personnes qui ont une espérance de vie supérieure à la moyenne sont favorisées par un calcul qui majore leur rente en tenant compte d</a:t>
            </a:r>
            <a:r>
              <a:rPr lang="ja-JP" altLang="fr-FR" dirty="0">
                <a:latin typeface="+mn-lt"/>
                <a:cs typeface="MS PGothic" charset="0"/>
              </a:rPr>
              <a:t>’</a:t>
            </a:r>
            <a:r>
              <a:rPr lang="fr-FR" altLang="ja-JP" dirty="0">
                <a:latin typeface="+mn-lt"/>
                <a:cs typeface="Times New Roman" charset="0"/>
              </a:rPr>
              <a:t>une espérance de vie inférieure à la leur. </a:t>
            </a:r>
            <a:endParaRPr lang="fr-FR" dirty="0">
              <a:latin typeface="+mn-lt"/>
              <a:cs typeface="Times New Roman" charset="0"/>
            </a:endParaRPr>
          </a:p>
          <a:p>
            <a:pPr marL="50800" indent="0">
              <a:buNone/>
            </a:pPr>
            <a:endParaRPr lang="fr-FR" dirty="0"/>
          </a:p>
          <a:p>
            <a:endParaRPr lang="fr-FR" dirty="0"/>
          </a:p>
        </p:txBody>
      </p:sp>
      <p:pic>
        <p:nvPicPr>
          <p:cNvPr id="4" name="Image 3">
            <a:extLst>
              <a:ext uri="{FF2B5EF4-FFF2-40B4-BE49-F238E27FC236}">
                <a16:creationId xmlns="" xmlns:a16="http://schemas.microsoft.com/office/drawing/2014/main" id="{EEA7ECA9-34CA-46E7-BF8E-13C2868352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044930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759" y="542095"/>
            <a:ext cx="11232628" cy="1433512"/>
          </a:xfrm>
        </p:spPr>
        <p:txBody>
          <a:bodyPr/>
          <a:lstStyle/>
          <a:p>
            <a:r>
              <a:rPr lang="fr-FR" sz="2400" dirty="0"/>
              <a:t>En particulier pour les enseignants, mais celles faites par la FSU sont plus qu’inquiétantes</a:t>
            </a:r>
          </a:p>
        </p:txBody>
      </p:sp>
      <p:pic>
        <p:nvPicPr>
          <p:cNvPr id="5" name="Image 4" descr="Capture d’écran 2019-09-01 à 18.28.1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5400" y="1499852"/>
            <a:ext cx="6001347" cy="5186468"/>
          </a:xfrm>
          <a:prstGeom prst="rect">
            <a:avLst/>
          </a:prstGeom>
        </p:spPr>
      </p:pic>
      <p:sp>
        <p:nvSpPr>
          <p:cNvPr id="4" name="Titre 1">
            <a:extLst>
              <a:ext uri="{FF2B5EF4-FFF2-40B4-BE49-F238E27FC236}">
                <a16:creationId xmlns="" xmlns:a16="http://schemas.microsoft.com/office/drawing/2014/main" id="{720F16E2-F6E8-4597-9CF6-82AAC20B8069}"/>
              </a:ext>
            </a:extLst>
          </p:cNvPr>
          <p:cNvSpPr txBox="1">
            <a:spLocks/>
          </p:cNvSpPr>
          <p:nvPr/>
        </p:nvSpPr>
        <p:spPr>
          <a:xfrm>
            <a:off x="0" y="1"/>
            <a:ext cx="12192000" cy="95560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Toujours pas de simulations précises</a:t>
            </a:r>
          </a:p>
        </p:txBody>
      </p:sp>
      <p:pic>
        <p:nvPicPr>
          <p:cNvPr id="6" name="Image 5">
            <a:extLst>
              <a:ext uri="{FF2B5EF4-FFF2-40B4-BE49-F238E27FC236}">
                <a16:creationId xmlns="" xmlns:a16="http://schemas.microsoft.com/office/drawing/2014/main" id="{06235E88-705C-412E-8153-470F8A93CC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239665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2428407"/>
            <a:ext cx="10515600" cy="3748556"/>
          </a:xfrm>
        </p:spPr>
        <p:txBody>
          <a:bodyPr/>
          <a:lstStyle/>
          <a:p>
            <a:r>
              <a:rPr lang="fr-FR" dirty="0"/>
              <a:t>Le haut commissariat préconise une indexation sur l’inflation </a:t>
            </a:r>
            <a:br>
              <a:rPr lang="fr-FR" dirty="0"/>
            </a:br>
            <a:r>
              <a:rPr lang="fr-FR" i="1" dirty="0"/>
              <a:t>(qui est théoriquement déjà la règle mais n’est pas appliqué par le gouvernement qui gèle les pensions)</a:t>
            </a:r>
          </a:p>
          <a:p>
            <a:endParaRPr lang="fr-FR" dirty="0"/>
          </a:p>
          <a:p>
            <a:r>
              <a:rPr lang="fr-FR" dirty="0"/>
              <a:t>La FSU réclame une indexation sur l’évolution des salaires et au moins sur l’inflation</a:t>
            </a:r>
          </a:p>
        </p:txBody>
      </p:sp>
      <p:sp>
        <p:nvSpPr>
          <p:cNvPr id="4" name="Titre 1">
            <a:extLst>
              <a:ext uri="{FF2B5EF4-FFF2-40B4-BE49-F238E27FC236}">
                <a16:creationId xmlns="" xmlns:a16="http://schemas.microsoft.com/office/drawing/2014/main" id="{D7F39904-BD49-4C1F-AF07-09EBDAE7B0A9}"/>
              </a:ext>
            </a:extLst>
          </p:cNvPr>
          <p:cNvSpPr txBox="1">
            <a:spLocks/>
          </p:cNvSpPr>
          <p:nvPr/>
        </p:nvSpPr>
        <p:spPr>
          <a:xfrm>
            <a:off x="0" y="1"/>
            <a:ext cx="12192000" cy="1518428"/>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fois les pensions liquidées, </a:t>
            </a:r>
            <a:br>
              <a:rPr lang="fr-FR" sz="4800" dirty="0">
                <a:solidFill>
                  <a:srgbClr val="B80008"/>
                </a:solidFill>
                <a:latin typeface="Bebas Neue" charset="0"/>
                <a:ea typeface="Bebas Neue" charset="0"/>
                <a:cs typeface="Bebas Neue" charset="0"/>
                <a:sym typeface="Arial"/>
              </a:rPr>
            </a:br>
            <a:r>
              <a:rPr lang="fr-FR" sz="4800" dirty="0">
                <a:solidFill>
                  <a:srgbClr val="B80008"/>
                </a:solidFill>
                <a:latin typeface="Bebas Neue" charset="0"/>
                <a:ea typeface="Bebas Neue" charset="0"/>
                <a:cs typeface="Bebas Neue" charset="0"/>
                <a:sym typeface="Arial"/>
              </a:rPr>
              <a:t>comment seraient-elles indexées?</a:t>
            </a:r>
          </a:p>
        </p:txBody>
      </p:sp>
      <p:pic>
        <p:nvPicPr>
          <p:cNvPr id="5" name="Image 4">
            <a:extLst>
              <a:ext uri="{FF2B5EF4-FFF2-40B4-BE49-F238E27FC236}">
                <a16:creationId xmlns="" xmlns:a16="http://schemas.microsoft.com/office/drawing/2014/main" id="{2C949869-AA7E-4751-8BBA-FAE6BFEA6A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26290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993693"/>
            <a:ext cx="10515600" cy="4183270"/>
          </a:xfrm>
        </p:spPr>
        <p:txBody>
          <a:bodyPr/>
          <a:lstStyle/>
          <a:p>
            <a:pPr marL="50800" indent="0">
              <a:buNone/>
            </a:pPr>
            <a:r>
              <a:rPr lang="fr-FR" dirty="0"/>
              <a:t>Quelle part de la richesse nationale est-on prêt à consacrer pour que les salariés qui ont acquis des droits en travaillant puissent profiter de leur retraite ?</a:t>
            </a:r>
          </a:p>
          <a:p>
            <a:pPr marL="50800" indent="0">
              <a:buNone/>
            </a:pPr>
            <a:endParaRPr lang="fr-FR" dirty="0"/>
          </a:p>
          <a:p>
            <a:pPr marL="50800" indent="0">
              <a:buNone/>
            </a:pPr>
            <a:r>
              <a:rPr lang="fr-FR" dirty="0"/>
              <a:t>Aujourd’hui, la retraite représente 14% du PIB, la réforme prétend maintenir ce niveau alors que le nombre de retraités va augmenter, cela signifie mécaniquement l’appauvrissement relatif des retraités</a:t>
            </a:r>
          </a:p>
        </p:txBody>
      </p:sp>
      <p:sp>
        <p:nvSpPr>
          <p:cNvPr id="4" name="Titre 1">
            <a:extLst>
              <a:ext uri="{FF2B5EF4-FFF2-40B4-BE49-F238E27FC236}">
                <a16:creationId xmlns="" xmlns:a16="http://schemas.microsoft.com/office/drawing/2014/main" id="{FD6BBBC3-B866-4A10-842C-47F7729DBE2D}"/>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 enjeu majeur : la place des retraités dans la société</a:t>
            </a:r>
          </a:p>
        </p:txBody>
      </p:sp>
      <p:pic>
        <p:nvPicPr>
          <p:cNvPr id="5" name="Image 4">
            <a:extLst>
              <a:ext uri="{FF2B5EF4-FFF2-40B4-BE49-F238E27FC236}">
                <a16:creationId xmlns="" xmlns:a16="http://schemas.microsoft.com/office/drawing/2014/main" id="{298E2404-35C4-491B-B6FB-932462835F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21354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633928"/>
            <a:ext cx="10515600" cy="4543035"/>
          </a:xfrm>
        </p:spPr>
        <p:txBody>
          <a:bodyPr/>
          <a:lstStyle/>
          <a:p>
            <a:pPr>
              <a:spcBef>
                <a:spcPts val="600"/>
              </a:spcBef>
              <a:spcAft>
                <a:spcPts val="1200"/>
              </a:spcAft>
            </a:pPr>
            <a:r>
              <a:rPr lang="fr-FR" sz="2400" dirty="0">
                <a:latin typeface="Arial" panose="020B0604020202020204" pitchFamily="34" charset="0"/>
                <a:cs typeface="Arial" panose="020B0604020202020204" pitchFamily="34" charset="0"/>
              </a:rPr>
              <a:t>L’universalité est un combat syndical, la FSU revendique certaines harmonisations, par le haut</a:t>
            </a:r>
          </a:p>
          <a:p>
            <a:pPr>
              <a:spcBef>
                <a:spcPts val="600"/>
              </a:spcBef>
              <a:spcAft>
                <a:spcPts val="1200"/>
              </a:spcAft>
            </a:pPr>
            <a:r>
              <a:rPr lang="fr-FR" sz="2400" dirty="0">
                <a:latin typeface="Arial" panose="020B0604020202020204" pitchFamily="34" charset="0"/>
                <a:cs typeface="Arial" panose="020B0604020202020204" pitchFamily="34" charset="0"/>
              </a:rPr>
              <a:t>La FSU défend le code des pensions, lui même lié au statut: la </a:t>
            </a:r>
            <a:r>
              <a:rPr lang="fr-FR" sz="2400" spc="-1" dirty="0">
                <a:solidFill>
                  <a:srgbClr val="000000"/>
                </a:solidFill>
                <a:uFill>
                  <a:solidFill>
                    <a:srgbClr val="FFFFFF"/>
                  </a:solidFill>
                </a:uFill>
                <a:latin typeface="Arial" panose="020B0604020202020204" pitchFamily="34" charset="0"/>
                <a:cs typeface="Arial" panose="020B0604020202020204" pitchFamily="34" charset="0"/>
              </a:rPr>
              <a:t>progression dans une grille est une garantie statutaire, cela garantit de ne pas avoir à négocier de gré à gré avec son supérieur une augmentation comme dans le privé, lié aux missions de service public qui nécessitent cette </a:t>
            </a:r>
            <a:r>
              <a:rPr lang="fr-FR" sz="2400" spc="-1" dirty="0" smtClean="0">
                <a:solidFill>
                  <a:srgbClr val="000000"/>
                </a:solidFill>
                <a:uFill>
                  <a:solidFill>
                    <a:srgbClr val="FFFFFF"/>
                  </a:solidFill>
                </a:uFill>
                <a:latin typeface="Arial" panose="020B0604020202020204" pitchFamily="34" charset="0"/>
                <a:cs typeface="Arial" panose="020B0604020202020204" pitchFamily="34" charset="0"/>
              </a:rPr>
              <a:t>indépendance</a:t>
            </a:r>
          </a:p>
          <a:p>
            <a:pPr>
              <a:spcBef>
                <a:spcPts val="600"/>
              </a:spcBef>
              <a:spcAft>
                <a:spcPts val="1200"/>
              </a:spcAft>
            </a:pPr>
            <a:r>
              <a:rPr lang="fr-FR" sz="2400" spc="-1" dirty="0" smtClean="0">
                <a:solidFill>
                  <a:srgbClr val="000000"/>
                </a:solidFill>
                <a:uFill>
                  <a:solidFill>
                    <a:srgbClr val="FFFFFF"/>
                  </a:solidFill>
                </a:uFill>
                <a:latin typeface="Arial" panose="020B0604020202020204" pitchFamily="34" charset="0"/>
                <a:cs typeface="Arial" panose="020B0604020202020204" pitchFamily="34" charset="0"/>
              </a:rPr>
              <a:t>La pension des fonctionnaires est un traitement continué, signe de la reconnaissance de la nation envers ses agents.</a:t>
            </a:r>
            <a:endParaRPr lang="fr-FR" sz="2400"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4" name="Titre 1">
            <a:extLst>
              <a:ext uri="{FF2B5EF4-FFF2-40B4-BE49-F238E27FC236}">
                <a16:creationId xmlns="" xmlns:a16="http://schemas.microsoft.com/office/drawing/2014/main" id="{C20ECD15-7B73-403C-9E37-D41560A38389}"/>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Pourquoi pas un régime universel ?</a:t>
            </a:r>
          </a:p>
        </p:txBody>
      </p:sp>
      <p:pic>
        <p:nvPicPr>
          <p:cNvPr id="5" name="Image 4">
            <a:extLst>
              <a:ext uri="{FF2B5EF4-FFF2-40B4-BE49-F238E27FC236}">
                <a16:creationId xmlns="" xmlns:a16="http://schemas.microsoft.com/office/drawing/2014/main" id="{E11634A2-5020-4ED8-9B1A-89CD4EEB1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14107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609601" y="152400"/>
            <a:ext cx="7023100" cy="990600"/>
          </a:xfrm>
        </p:spPr>
        <p:txBody>
          <a:bodyPr/>
          <a:lstStyle/>
          <a:p>
            <a:pPr eaLnBrk="1" hangingPunct="1"/>
            <a:r>
              <a:rPr lang="fr-FR" sz="2000" smtClean="0"/>
              <a:t>Un système composite : secteur privé</a:t>
            </a:r>
          </a:p>
        </p:txBody>
      </p:sp>
      <p:pic>
        <p:nvPicPr>
          <p:cNvPr id="35843" name="Picture 3"/>
          <p:cNvPicPr>
            <a:picLocks noChangeAspect="1" noChangeArrowheads="1"/>
          </p:cNvPicPr>
          <p:nvPr/>
        </p:nvPicPr>
        <p:blipFill>
          <a:blip r:embed="rId3" cstate="print"/>
          <a:srcRect/>
          <a:stretch>
            <a:fillRect/>
          </a:stretch>
        </p:blipFill>
        <p:spPr bwMode="auto">
          <a:xfrm>
            <a:off x="7632700" y="333375"/>
            <a:ext cx="3810000" cy="647700"/>
          </a:xfrm>
          <a:prstGeom prst="rect">
            <a:avLst/>
          </a:prstGeom>
          <a:noFill/>
          <a:ln w="9525">
            <a:noFill/>
            <a:miter lim="800000"/>
            <a:headEnd/>
            <a:tailEnd/>
          </a:ln>
        </p:spPr>
      </p:pic>
      <p:pic>
        <p:nvPicPr>
          <p:cNvPr id="35844" name="Picture 3"/>
          <p:cNvPicPr>
            <a:picLocks noChangeAspect="1" noChangeArrowheads="1"/>
          </p:cNvPicPr>
          <p:nvPr/>
        </p:nvPicPr>
        <p:blipFill>
          <a:blip r:embed="rId4" cstate="print"/>
          <a:srcRect/>
          <a:stretch>
            <a:fillRect/>
          </a:stretch>
        </p:blipFill>
        <p:spPr bwMode="auto">
          <a:xfrm>
            <a:off x="402168" y="1771650"/>
            <a:ext cx="11154833" cy="3386138"/>
          </a:xfrm>
          <a:prstGeom prst="rect">
            <a:avLst/>
          </a:prstGeom>
          <a:noFill/>
          <a:ln w="9525">
            <a:noFill/>
            <a:miter lim="800000"/>
            <a:headEnd/>
            <a:tailEnd/>
          </a:ln>
        </p:spPr>
      </p:pic>
    </p:spTree>
    <p:extLst>
      <p:ext uri="{BB962C8B-B14F-4D97-AF65-F5344CB8AC3E}">
        <p14:creationId xmlns:p14="http://schemas.microsoft.com/office/powerpoint/2010/main" val="126555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609601" y="152400"/>
            <a:ext cx="7023100" cy="990600"/>
          </a:xfrm>
        </p:spPr>
        <p:txBody>
          <a:bodyPr/>
          <a:lstStyle/>
          <a:p>
            <a:pPr eaLnBrk="1" hangingPunct="1"/>
            <a:r>
              <a:rPr lang="fr-FR" sz="2000" smtClean="0"/>
              <a:t>Un système composite : fonctionnaires</a:t>
            </a:r>
          </a:p>
        </p:txBody>
      </p:sp>
      <p:pic>
        <p:nvPicPr>
          <p:cNvPr id="36867" name="Picture 3"/>
          <p:cNvPicPr>
            <a:picLocks noChangeAspect="1" noChangeArrowheads="1"/>
          </p:cNvPicPr>
          <p:nvPr/>
        </p:nvPicPr>
        <p:blipFill>
          <a:blip r:embed="rId3" cstate="print"/>
          <a:srcRect/>
          <a:stretch>
            <a:fillRect/>
          </a:stretch>
        </p:blipFill>
        <p:spPr bwMode="auto">
          <a:xfrm>
            <a:off x="7632700" y="333375"/>
            <a:ext cx="3810000" cy="647700"/>
          </a:xfrm>
          <a:prstGeom prst="rect">
            <a:avLst/>
          </a:prstGeom>
          <a:noFill/>
          <a:ln w="9525">
            <a:noFill/>
            <a:miter lim="800000"/>
            <a:headEnd/>
            <a:tailEnd/>
          </a:ln>
        </p:spPr>
      </p:pic>
      <p:pic>
        <p:nvPicPr>
          <p:cNvPr id="36868" name="Picture 2"/>
          <p:cNvPicPr>
            <a:picLocks noChangeAspect="1" noChangeArrowheads="1"/>
          </p:cNvPicPr>
          <p:nvPr/>
        </p:nvPicPr>
        <p:blipFill>
          <a:blip r:embed="rId4" cstate="print"/>
          <a:srcRect/>
          <a:stretch>
            <a:fillRect/>
          </a:stretch>
        </p:blipFill>
        <p:spPr bwMode="auto">
          <a:xfrm>
            <a:off x="628651" y="2695575"/>
            <a:ext cx="10934700" cy="1466850"/>
          </a:xfrm>
          <a:prstGeom prst="rect">
            <a:avLst/>
          </a:prstGeom>
          <a:noFill/>
          <a:ln w="9525">
            <a:noFill/>
            <a:miter lim="800000"/>
            <a:headEnd/>
            <a:tailEnd/>
          </a:ln>
        </p:spPr>
      </p:pic>
    </p:spTree>
    <p:extLst>
      <p:ext uri="{BB962C8B-B14F-4D97-AF65-F5344CB8AC3E}">
        <p14:creationId xmlns:p14="http://schemas.microsoft.com/office/powerpoint/2010/main" val="660808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609601" y="152400"/>
            <a:ext cx="7023100" cy="990600"/>
          </a:xfrm>
        </p:spPr>
        <p:txBody>
          <a:bodyPr/>
          <a:lstStyle/>
          <a:p>
            <a:pPr eaLnBrk="1" hangingPunct="1"/>
            <a:r>
              <a:rPr lang="fr-FR" sz="2000" smtClean="0"/>
              <a:t>Un système composite</a:t>
            </a:r>
          </a:p>
        </p:txBody>
      </p:sp>
      <p:pic>
        <p:nvPicPr>
          <p:cNvPr id="37891" name="Picture 3"/>
          <p:cNvPicPr>
            <a:picLocks noChangeAspect="1" noChangeArrowheads="1"/>
          </p:cNvPicPr>
          <p:nvPr/>
        </p:nvPicPr>
        <p:blipFill>
          <a:blip r:embed="rId3" cstate="print"/>
          <a:srcRect/>
          <a:stretch>
            <a:fillRect/>
          </a:stretch>
        </p:blipFill>
        <p:spPr bwMode="auto">
          <a:xfrm>
            <a:off x="7632700" y="333375"/>
            <a:ext cx="3810000" cy="647700"/>
          </a:xfrm>
          <a:prstGeom prst="rect">
            <a:avLst/>
          </a:prstGeom>
          <a:noFill/>
          <a:ln w="9525">
            <a:noFill/>
            <a:miter lim="800000"/>
            <a:headEnd/>
            <a:tailEnd/>
          </a:ln>
        </p:spPr>
      </p:pic>
      <p:pic>
        <p:nvPicPr>
          <p:cNvPr id="37892" name="Picture 2"/>
          <p:cNvPicPr>
            <a:picLocks noChangeAspect="1" noChangeArrowheads="1"/>
          </p:cNvPicPr>
          <p:nvPr/>
        </p:nvPicPr>
        <p:blipFill>
          <a:blip r:embed="rId4" cstate="print"/>
          <a:srcRect/>
          <a:stretch>
            <a:fillRect/>
          </a:stretch>
        </p:blipFill>
        <p:spPr bwMode="auto">
          <a:xfrm>
            <a:off x="603251" y="1409700"/>
            <a:ext cx="10985500" cy="4038600"/>
          </a:xfrm>
          <a:prstGeom prst="rect">
            <a:avLst/>
          </a:prstGeom>
          <a:noFill/>
          <a:ln w="9525">
            <a:noFill/>
            <a:miter lim="800000"/>
            <a:headEnd/>
            <a:tailEnd/>
          </a:ln>
        </p:spPr>
      </p:pic>
    </p:spTree>
    <p:extLst>
      <p:ext uri="{BB962C8B-B14F-4D97-AF65-F5344CB8AC3E}">
        <p14:creationId xmlns:p14="http://schemas.microsoft.com/office/powerpoint/2010/main" val="2394922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1805517" y="1324783"/>
            <a:ext cx="9101667" cy="1518429"/>
          </a:xfrm>
          <a:prstGeom prst="rect">
            <a:avLst/>
          </a:prstGeom>
          <a:noFill/>
          <a:ln>
            <a:noFill/>
          </a:ln>
        </p:spPr>
        <p:txBody>
          <a:bodyPr/>
          <a:lstStyle/>
          <a:p>
            <a:pPr algn="ctr" fontAlgn="auto">
              <a:spcBef>
                <a:spcPts val="0"/>
              </a:spcBef>
              <a:spcAft>
                <a:spcPts val="0"/>
              </a:spcAft>
              <a:defRPr/>
            </a:pPr>
            <a:r>
              <a:rPr lang="fr-FR" sz="3600" b="1" spc="-1" dirty="0">
                <a:uFill>
                  <a:solidFill>
                    <a:srgbClr val="FFFFFF"/>
                  </a:solidFill>
                </a:uFill>
                <a:latin typeface="Arial" panose="020B0604020202020204" pitchFamily="34" charset="0"/>
                <a:cs typeface="Arial" panose="020B0604020202020204" pitchFamily="34" charset="0"/>
              </a:rPr>
              <a:t>A- Les fonctionnaires (1/3)</a:t>
            </a:r>
            <a:endParaRPr lang="fr-FR" sz="3600" b="1" spc="-1" dirty="0">
              <a:solidFill>
                <a:srgbClr val="000000"/>
              </a:solidFill>
              <a:uFill>
                <a:solidFill>
                  <a:srgbClr val="FFFFFF"/>
                </a:solidFill>
              </a:uFill>
              <a:latin typeface="Arial" panose="020B0604020202020204" pitchFamily="34" charset="0"/>
              <a:cs typeface="Arial" panose="020B0604020202020204" pitchFamily="34" charset="0"/>
            </a:endParaRPr>
          </a:p>
          <a:p>
            <a:pPr algn="ctr" fontAlgn="auto">
              <a:spcBef>
                <a:spcPts val="0"/>
              </a:spcBef>
              <a:spcAft>
                <a:spcPts val="0"/>
              </a:spcAft>
              <a:defRPr/>
            </a:pP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19" name="CustomShape 3"/>
          <p:cNvSpPr/>
          <p:nvPr/>
        </p:nvSpPr>
        <p:spPr>
          <a:xfrm>
            <a:off x="3053101" y="2273588"/>
            <a:ext cx="2592916" cy="2214562"/>
          </a:xfrm>
          <a:prstGeom prst="flowChartProcess">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Traitement indiciaire brut</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de référence</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20" name="CustomShape 4"/>
          <p:cNvSpPr/>
          <p:nvPr/>
        </p:nvSpPr>
        <p:spPr>
          <a:xfrm>
            <a:off x="6414367" y="2273588"/>
            <a:ext cx="2590800" cy="2214562"/>
          </a:xfrm>
          <a:prstGeom prst="flowChartProcess">
            <a:avLst/>
          </a:prstGeom>
          <a:solidFill>
            <a:srgbClr val="FF0000"/>
          </a:solidFill>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lstStyle/>
          <a:p>
            <a:pPr algn="ctr" fontAlgn="auto">
              <a:spcBef>
                <a:spcPts val="0"/>
              </a:spcBef>
              <a:spcAft>
                <a:spcPts val="0"/>
              </a:spcAft>
              <a:defRPr/>
            </a:pPr>
            <a:r>
              <a:rPr lang="fr-FR" sz="2800" spc="-1" dirty="0">
                <a:solidFill>
                  <a:srgbClr val="FFFFFF"/>
                </a:solidFill>
                <a:uFill>
                  <a:solidFill>
                    <a:srgbClr val="FFFFFF"/>
                  </a:solidFill>
                </a:uFill>
                <a:latin typeface="Arial" panose="020B0604020202020204" pitchFamily="34" charset="0"/>
                <a:cs typeface="Arial" panose="020B0604020202020204" pitchFamily="34" charset="0"/>
              </a:rPr>
              <a:t>Taux de pension</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21" name="CustomShape 5"/>
          <p:cNvSpPr/>
          <p:nvPr/>
        </p:nvSpPr>
        <p:spPr>
          <a:xfrm>
            <a:off x="5675650" y="2954626"/>
            <a:ext cx="736600" cy="620713"/>
          </a:xfrm>
          <a:prstGeom prst="mathMultiply">
            <a:avLst>
              <a:gd name="adj1" fmla="val 23520"/>
            </a:avLst>
          </a:prstGeom>
          <a:solidFill>
            <a:schemeClr val="tx1">
              <a:lumMod val="75000"/>
              <a:lumOff val="25000"/>
            </a:schemeClr>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22" name="CustomShape 6"/>
          <p:cNvSpPr/>
          <p:nvPr/>
        </p:nvSpPr>
        <p:spPr>
          <a:xfrm>
            <a:off x="6431301" y="4438938"/>
            <a:ext cx="2590800" cy="8366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fr-FR" sz="2800" spc="-1" dirty="0">
                <a:solidFill>
                  <a:srgbClr val="FF0000"/>
                </a:solidFill>
                <a:uFill>
                  <a:solidFill>
                    <a:srgbClr val="FFFFFF"/>
                  </a:solidFill>
                </a:uFill>
                <a:latin typeface="Arial" panose="020B0604020202020204" pitchFamily="34" charset="0"/>
                <a:ea typeface="Tahoma"/>
                <a:cs typeface="Arial" panose="020B0604020202020204" pitchFamily="34" charset="0"/>
              </a:rPr>
              <a:t>Taux plein</a:t>
            </a:r>
            <a:br>
              <a:rPr lang="fr-FR" sz="2800" spc="-1" dirty="0">
                <a:solidFill>
                  <a:srgbClr val="FF0000"/>
                </a:solidFill>
                <a:uFill>
                  <a:solidFill>
                    <a:srgbClr val="FFFFFF"/>
                  </a:solidFill>
                </a:uFill>
                <a:latin typeface="Arial" panose="020B0604020202020204" pitchFamily="34" charset="0"/>
                <a:ea typeface="Tahoma"/>
                <a:cs typeface="Arial" panose="020B0604020202020204" pitchFamily="34" charset="0"/>
              </a:rPr>
            </a:br>
            <a:r>
              <a:rPr lang="fr-FR" sz="2800" spc="-1" dirty="0">
                <a:solidFill>
                  <a:srgbClr val="FF0000"/>
                </a:solidFill>
                <a:uFill>
                  <a:solidFill>
                    <a:srgbClr val="FFFFFF"/>
                  </a:solidFill>
                </a:uFill>
                <a:latin typeface="Arial" panose="020B0604020202020204" pitchFamily="34" charset="0"/>
                <a:ea typeface="Tahoma"/>
                <a:cs typeface="Arial" panose="020B0604020202020204" pitchFamily="34" charset="0"/>
              </a:rPr>
              <a:t>= 75%</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a:p>
            <a:pPr fontAlgn="auto">
              <a:spcBef>
                <a:spcPts val="0"/>
              </a:spcBef>
              <a:spcAft>
                <a:spcPts val="0"/>
              </a:spcAft>
              <a:defRPr/>
            </a:pPr>
            <a:endParaRPr lang="fr-FR" spc="-1" dirty="0">
              <a:solidFill>
                <a:srgbClr val="000000"/>
              </a:solidFill>
              <a:uFill>
                <a:solidFill>
                  <a:srgbClr val="FFFFFF"/>
                </a:solidFill>
              </a:uFill>
              <a:latin typeface="Arial"/>
            </a:endParaRPr>
          </a:p>
        </p:txBody>
      </p:sp>
      <p:sp>
        <p:nvSpPr>
          <p:cNvPr id="123" name="CustomShape 7"/>
          <p:cNvSpPr/>
          <p:nvPr/>
        </p:nvSpPr>
        <p:spPr>
          <a:xfrm>
            <a:off x="3021350" y="4438938"/>
            <a:ext cx="2592917" cy="8366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fr-FR" sz="2800" spc="-1" dirty="0">
                <a:solidFill>
                  <a:srgbClr val="0070C0"/>
                </a:solidFill>
                <a:uFill>
                  <a:solidFill>
                    <a:srgbClr val="FFFFFF"/>
                  </a:solidFill>
                </a:uFill>
                <a:latin typeface="Arial" panose="020B0604020202020204" pitchFamily="34" charset="0"/>
                <a:ea typeface="Tahoma"/>
                <a:cs typeface="Arial" panose="020B0604020202020204" pitchFamily="34" charset="0"/>
              </a:rPr>
              <a:t>Les 6 mois</a:t>
            </a:r>
            <a:endParaRPr lang="fr-FR" spc="-1" dirty="0">
              <a:solidFill>
                <a:srgbClr val="000000"/>
              </a:solidFill>
              <a:uFill>
                <a:solidFill>
                  <a:srgbClr val="FFFFFF"/>
                </a:solidFill>
              </a:uFill>
              <a:latin typeface="Arial" panose="020B0604020202020204" pitchFamily="34" charset="0"/>
              <a:cs typeface="Arial" panose="020B0604020202020204" pitchFamily="34" charset="0"/>
            </a:endParaRPr>
          </a:p>
          <a:p>
            <a:pPr fontAlgn="auto">
              <a:spcBef>
                <a:spcPts val="0"/>
              </a:spcBef>
              <a:spcAft>
                <a:spcPts val="0"/>
              </a:spcAft>
              <a:defRPr/>
            </a:pPr>
            <a:endParaRPr lang="fr-FR" spc="-1" dirty="0">
              <a:solidFill>
                <a:srgbClr val="000000"/>
              </a:solidFill>
              <a:uFill>
                <a:solidFill>
                  <a:srgbClr val="FFFFFF"/>
                </a:solidFill>
              </a:uFill>
              <a:latin typeface="Arial"/>
            </a:endParaRPr>
          </a:p>
        </p:txBody>
      </p:sp>
      <p:sp>
        <p:nvSpPr>
          <p:cNvPr id="2" name="ZoneTexte 1"/>
          <p:cNvSpPr txBox="1"/>
          <p:nvPr/>
        </p:nvSpPr>
        <p:spPr>
          <a:xfrm>
            <a:off x="3692201" y="5436955"/>
            <a:ext cx="4703498" cy="646331"/>
          </a:xfrm>
          <a:prstGeom prst="rect">
            <a:avLst/>
          </a:prstGeom>
          <a:noFill/>
        </p:spPr>
        <p:txBody>
          <a:bodyPr wrap="square" rtlCol="0">
            <a:spAutoFit/>
          </a:bodyPr>
          <a:lstStyle/>
          <a:p>
            <a:pPr algn="ctr"/>
            <a:r>
              <a:rPr lang="fr-FR" sz="3600" dirty="0"/>
              <a:t>Lié au statut</a:t>
            </a:r>
          </a:p>
        </p:txBody>
      </p:sp>
      <p:sp>
        <p:nvSpPr>
          <p:cNvPr id="11" name="Titre 1">
            <a:extLst>
              <a:ext uri="{FF2B5EF4-FFF2-40B4-BE49-F238E27FC236}">
                <a16:creationId xmlns="" xmlns:a16="http://schemas.microsoft.com/office/drawing/2014/main" id="{82677536-0C00-4147-9DE7-0EFA9EDA82C0}"/>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I- Les grands principes du système actuel</a:t>
            </a:r>
          </a:p>
        </p:txBody>
      </p:sp>
      <p:pic>
        <p:nvPicPr>
          <p:cNvPr id="12" name="Image 11">
            <a:extLst>
              <a:ext uri="{FF2B5EF4-FFF2-40B4-BE49-F238E27FC236}">
                <a16:creationId xmlns="" xmlns:a16="http://schemas.microsoft.com/office/drawing/2014/main" id="{65F575E9-51CB-428F-BC75-6911B63F75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128140150"/>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additive="repl">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additive="repl">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additive="repl">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additive="repl">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additive="repl">
                                        <p:cTn id="2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2" descr="La spirale des réformes régressives 5.pdf"/>
          <p:cNvPicPr>
            <a:picLocks noChangeAspect="1"/>
          </p:cNvPicPr>
          <p:nvPr/>
        </p:nvPicPr>
        <p:blipFill>
          <a:blip r:embed="rId4" cstate="email">
            <a:extLst>
              <a:ext uri="{28A0092B-C50C-407E-A947-70E740481C1C}">
                <a14:useLocalDpi xmlns:a14="http://schemas.microsoft.com/office/drawing/2010/main"/>
              </a:ext>
            </a:extLst>
          </a:blip>
          <a:srcRect r="1607" b="9985"/>
          <a:stretch>
            <a:fillRect/>
          </a:stretch>
        </p:blipFill>
        <p:spPr bwMode="auto">
          <a:xfrm>
            <a:off x="2113404" y="1246523"/>
            <a:ext cx="7660183" cy="535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ZoneTexte 1"/>
          <p:cNvSpPr txBox="1"/>
          <p:nvPr/>
        </p:nvSpPr>
        <p:spPr>
          <a:xfrm>
            <a:off x="975450" y="815514"/>
            <a:ext cx="10241099" cy="461665"/>
          </a:xfrm>
          <a:prstGeom prst="rect">
            <a:avLst/>
          </a:prstGeom>
          <a:noFill/>
        </p:spPr>
        <p:txBody>
          <a:bodyPr wrap="square" rtlCol="0">
            <a:spAutoFit/>
          </a:bodyPr>
          <a:lstStyle/>
          <a:p>
            <a:pPr algn="ctr">
              <a:defRPr/>
            </a:pPr>
            <a:r>
              <a:rPr lang="fr-FR" sz="2400" b="1" spc="-1" dirty="0">
                <a:uFill>
                  <a:solidFill>
                    <a:srgbClr val="FFFFFF"/>
                  </a:solidFill>
                </a:uFill>
                <a:latin typeface="Cambria"/>
              </a:rPr>
              <a:t>A- Les fonctionnaires (2/3)</a:t>
            </a:r>
          </a:p>
        </p:txBody>
      </p:sp>
      <p:sp>
        <p:nvSpPr>
          <p:cNvPr id="6" name="Titre 1">
            <a:extLst>
              <a:ext uri="{FF2B5EF4-FFF2-40B4-BE49-F238E27FC236}">
                <a16:creationId xmlns="" xmlns:a16="http://schemas.microsoft.com/office/drawing/2014/main" id="{EE06558A-5354-4983-B9CB-8608CC974C29}"/>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I- Les grands principes du système actuel</a:t>
            </a:r>
          </a:p>
        </p:txBody>
      </p:sp>
      <p:pic>
        <p:nvPicPr>
          <p:cNvPr id="7" name="Image 6">
            <a:extLst>
              <a:ext uri="{FF2B5EF4-FFF2-40B4-BE49-F238E27FC236}">
                <a16:creationId xmlns="" xmlns:a16="http://schemas.microsoft.com/office/drawing/2014/main" id="{7E031A47-E625-4CE9-A6DD-173C63ACC8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0871785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72"/>
            <a:ext cx="12192000" cy="1325563"/>
          </a:xfrm>
          <a:solidFill>
            <a:schemeClr val="lt1"/>
          </a:solidFill>
        </p:spPr>
        <p:txBody>
          <a:bodyPr/>
          <a:lstStyle/>
          <a:p>
            <a:pPr marL="449263" algn="ctr"/>
            <a:r>
              <a:rPr lang="fr-FR" sz="4000" dirty="0">
                <a:solidFill>
                  <a:srgbClr val="B80008"/>
                </a:solidFill>
                <a:latin typeface="Bebas Neue" charset="0"/>
                <a:ea typeface="Bebas Neue" charset="0"/>
                <a:cs typeface="Bebas Neue" charset="0"/>
                <a:sym typeface="Arial"/>
              </a:rPr>
              <a:t>Mais le Président de la République a ajouté du flou </a:t>
            </a:r>
            <a:br>
              <a:rPr lang="fr-FR" sz="4000" dirty="0">
                <a:solidFill>
                  <a:srgbClr val="B80008"/>
                </a:solidFill>
                <a:latin typeface="Bebas Neue" charset="0"/>
                <a:ea typeface="Bebas Neue" charset="0"/>
                <a:cs typeface="Bebas Neue" charset="0"/>
                <a:sym typeface="Arial"/>
              </a:rPr>
            </a:br>
            <a:r>
              <a:rPr lang="fr-FR" sz="4000" dirty="0">
                <a:solidFill>
                  <a:srgbClr val="B80008"/>
                </a:solidFill>
                <a:latin typeface="Bebas Neue" charset="0"/>
                <a:ea typeface="Bebas Neue" charset="0"/>
                <a:cs typeface="Bebas Neue" charset="0"/>
                <a:sym typeface="Arial"/>
              </a:rPr>
              <a:t>sur le contenu et le calendrier</a:t>
            </a:r>
          </a:p>
        </p:txBody>
      </p:sp>
      <p:sp>
        <p:nvSpPr>
          <p:cNvPr id="3" name="Espace réservé du texte 2"/>
          <p:cNvSpPr>
            <a:spLocks noGrp="1"/>
          </p:cNvSpPr>
          <p:nvPr>
            <p:ph type="body" idx="1"/>
          </p:nvPr>
        </p:nvSpPr>
        <p:spPr/>
        <p:txBody>
          <a:bodyPr/>
          <a:lstStyle/>
          <a:p>
            <a:pPr>
              <a:spcBef>
                <a:spcPts val="1800"/>
              </a:spcBef>
            </a:pPr>
            <a:r>
              <a:rPr lang="fr-FR" sz="2400" dirty="0"/>
              <a:t>Sur le contenu de la loi, il annonce « préférer la prise en compte de durées » et non de l’âge </a:t>
            </a:r>
            <a:r>
              <a:rPr lang="fr-FR" sz="2400" dirty="0" smtClean="0"/>
              <a:t>pivot, </a:t>
            </a:r>
            <a:r>
              <a:rPr lang="fr-FR" sz="2400" dirty="0"/>
              <a:t>cela ne remet pas du tout en cause le système par points.</a:t>
            </a:r>
          </a:p>
          <a:p>
            <a:pPr>
              <a:spcBef>
                <a:spcPts val="1800"/>
              </a:spcBef>
            </a:pPr>
            <a:r>
              <a:rPr lang="fr-FR" sz="2400" dirty="0"/>
              <a:t>Sur le calendrier, volonté de laisser passer les élections municipales de mars 2020. D’ici là, </a:t>
            </a:r>
            <a:r>
              <a:rPr lang="fr-FR" sz="2400" dirty="0" smtClean="0"/>
              <a:t>concertations et consultation citoyenne</a:t>
            </a:r>
            <a:endParaRPr lang="fr-FR" sz="2400" dirty="0"/>
          </a:p>
          <a:p>
            <a:pPr>
              <a:spcBef>
                <a:spcPts val="1800"/>
              </a:spcBef>
            </a:pPr>
            <a:r>
              <a:rPr lang="fr-FR" sz="2400" dirty="0"/>
              <a:t>Un principe a été énoncé: seuls ceux à moins de 5 ans du départ sont concernés, mais la loi contiendra des mesures intermédiaires (applicables dès la fin 2020?</a:t>
            </a:r>
            <a:r>
              <a:rPr lang="fr-FR" sz="2400" dirty="0" smtClean="0"/>
              <a:t>)</a:t>
            </a:r>
            <a:endParaRPr lang="fr-FR" sz="2400" dirty="0"/>
          </a:p>
          <a:p>
            <a:pPr marL="50800" indent="0">
              <a:buNone/>
            </a:pPr>
            <a:endParaRPr lang="fr-FR" dirty="0"/>
          </a:p>
        </p:txBody>
      </p:sp>
      <p:pic>
        <p:nvPicPr>
          <p:cNvPr id="4" name="Image 3">
            <a:extLst>
              <a:ext uri="{FF2B5EF4-FFF2-40B4-BE49-F238E27FC236}">
                <a16:creationId xmlns="" xmlns:a16="http://schemas.microsoft.com/office/drawing/2014/main" id="{A18B1B57-2BF5-4E7C-9475-96D8F6D5B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601137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524000" y="914400"/>
            <a:ext cx="9448800" cy="51943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fontAlgn="auto">
              <a:spcBef>
                <a:spcPts val="0"/>
              </a:spcBef>
              <a:spcAft>
                <a:spcPts val="0"/>
              </a:spcAft>
              <a:buClr>
                <a:srgbClr val="FF0000"/>
              </a:buClr>
              <a:defRPr/>
            </a:pPr>
            <a:endParaRPr lang="fr-FR" spc="-1" dirty="0">
              <a:solidFill>
                <a:srgbClr val="000000"/>
              </a:solidFill>
              <a:uFill>
                <a:solidFill>
                  <a:srgbClr val="FFFFFF"/>
                </a:solidFill>
              </a:uFill>
              <a:latin typeface="Arial"/>
            </a:endParaRPr>
          </a:p>
        </p:txBody>
      </p:sp>
      <p:pic>
        <p:nvPicPr>
          <p:cNvPr id="61442" name="Image 1" descr="La spirale des réformes régressives 3.pdf"/>
          <p:cNvPicPr>
            <a:picLocks noChangeAspect="1"/>
          </p:cNvPicPr>
          <p:nvPr/>
        </p:nvPicPr>
        <p:blipFill>
          <a:blip r:embed="rId4" cstate="email">
            <a:extLst>
              <a:ext uri="{28A0092B-C50C-407E-A947-70E740481C1C}">
                <a14:useLocalDpi xmlns:a14="http://schemas.microsoft.com/office/drawing/2010/main"/>
              </a:ext>
            </a:extLst>
          </a:blip>
          <a:srcRect r="1736" b="11943"/>
          <a:stretch>
            <a:fillRect/>
          </a:stretch>
        </p:blipFill>
        <p:spPr bwMode="auto">
          <a:xfrm>
            <a:off x="2221984" y="1248032"/>
            <a:ext cx="8521045" cy="542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ZoneTexte 1"/>
          <p:cNvSpPr txBox="1"/>
          <p:nvPr/>
        </p:nvSpPr>
        <p:spPr>
          <a:xfrm>
            <a:off x="1683853" y="755478"/>
            <a:ext cx="9597308" cy="677108"/>
          </a:xfrm>
          <a:prstGeom prst="rect">
            <a:avLst/>
          </a:prstGeom>
          <a:noFill/>
        </p:spPr>
        <p:txBody>
          <a:bodyPr wrap="square" rtlCol="0">
            <a:spAutoFit/>
          </a:bodyPr>
          <a:lstStyle/>
          <a:p>
            <a:pPr algn="ctr">
              <a:defRPr/>
            </a:pPr>
            <a:r>
              <a:rPr lang="fr-FR" sz="2400" b="1" spc="-1" dirty="0">
                <a:uFill>
                  <a:solidFill>
                    <a:srgbClr val="FFFFFF"/>
                  </a:solidFill>
                </a:uFill>
                <a:latin typeface="Cambria"/>
              </a:rPr>
              <a:t>A- Les fonctionnaires (3/3)</a:t>
            </a:r>
          </a:p>
          <a:p>
            <a:endParaRPr lang="fr-FR" dirty="0"/>
          </a:p>
        </p:txBody>
      </p:sp>
      <p:sp>
        <p:nvSpPr>
          <p:cNvPr id="7" name="Titre 1">
            <a:extLst>
              <a:ext uri="{FF2B5EF4-FFF2-40B4-BE49-F238E27FC236}">
                <a16:creationId xmlns="" xmlns:a16="http://schemas.microsoft.com/office/drawing/2014/main" id="{A8B0ECB6-5558-4201-8031-C0FA56FCAEAE}"/>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I- Les grands principes du système actuel</a:t>
            </a:r>
          </a:p>
        </p:txBody>
      </p:sp>
      <p:pic>
        <p:nvPicPr>
          <p:cNvPr id="8" name="Image 7">
            <a:extLst>
              <a:ext uri="{FF2B5EF4-FFF2-40B4-BE49-F238E27FC236}">
                <a16:creationId xmlns="" xmlns:a16="http://schemas.microsoft.com/office/drawing/2014/main" id="{376D5A03-776F-457C-8EBB-98A4D77B3B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8704913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0"/>
            <a:ext cx="10515600" cy="1245800"/>
          </a:xfrm>
        </p:spPr>
        <p:txBody>
          <a:bodyPr/>
          <a:lstStyle/>
          <a:p>
            <a:pPr>
              <a:defRPr/>
            </a:pPr>
            <a:r>
              <a:rPr lang="fr-FR" sz="2400" b="1" spc="-1" dirty="0">
                <a:solidFill>
                  <a:srgbClr val="000000"/>
                </a:solidFill>
                <a:uFill>
                  <a:solidFill>
                    <a:srgbClr val="FFFFFF"/>
                  </a:solidFill>
                </a:uFill>
                <a:latin typeface="Cambria"/>
              </a:rPr>
              <a:t>I- Les grands principes du système actuel</a:t>
            </a:r>
            <a:br>
              <a:rPr lang="fr-FR" sz="2400" b="1" spc="-1" dirty="0">
                <a:solidFill>
                  <a:srgbClr val="000000"/>
                </a:solidFill>
                <a:uFill>
                  <a:solidFill>
                    <a:srgbClr val="FFFFFF"/>
                  </a:solidFill>
                </a:uFill>
                <a:latin typeface="Cambria"/>
              </a:rPr>
            </a:br>
            <a:r>
              <a:rPr lang="fr-FR" sz="2400" b="1" spc="-1" dirty="0">
                <a:uFill>
                  <a:solidFill>
                    <a:srgbClr val="FFFFFF"/>
                  </a:solidFill>
                </a:uFill>
                <a:latin typeface="Cambria"/>
              </a:rPr>
              <a:t>A- Les fonctionnaires </a:t>
            </a:r>
            <a:r>
              <a:rPr lang="fr-FR" sz="2400" b="1" spc="-1" dirty="0" smtClean="0">
                <a:uFill>
                  <a:solidFill>
                    <a:srgbClr val="FFFFFF"/>
                  </a:solidFill>
                </a:uFill>
                <a:latin typeface="Cambria"/>
              </a:rPr>
              <a:t>(4/4)</a:t>
            </a:r>
            <a:r>
              <a:rPr lang="fr-FR" sz="2400" b="1" spc="-1" dirty="0">
                <a:solidFill>
                  <a:srgbClr val="000000"/>
                </a:solidFill>
                <a:uFill>
                  <a:solidFill>
                    <a:srgbClr val="FFFFFF"/>
                  </a:solidFill>
                </a:uFill>
                <a:latin typeface="Cambria"/>
              </a:rPr>
              <a:t/>
            </a:r>
            <a:br>
              <a:rPr lang="fr-FR" sz="2400" b="1" spc="-1" dirty="0">
                <a:solidFill>
                  <a:srgbClr val="000000"/>
                </a:solidFill>
                <a:uFill>
                  <a:solidFill>
                    <a:srgbClr val="FFFFFF"/>
                  </a:solidFill>
                </a:uFill>
                <a:latin typeface="Cambria"/>
              </a:rPr>
            </a:br>
            <a:r>
              <a:rPr lang="fr-FR" sz="2400" b="1" spc="-1" dirty="0" smtClean="0">
                <a:solidFill>
                  <a:srgbClr val="000000"/>
                </a:solidFill>
                <a:uFill>
                  <a:solidFill>
                    <a:srgbClr val="FFFFFF"/>
                  </a:solidFill>
                </a:uFill>
                <a:latin typeface="Cambria"/>
              </a:rPr>
              <a:t/>
            </a:r>
            <a:br>
              <a:rPr lang="fr-FR" sz="2400" b="1" spc="-1" dirty="0" smtClean="0">
                <a:solidFill>
                  <a:srgbClr val="000000"/>
                </a:solidFill>
                <a:uFill>
                  <a:solidFill>
                    <a:srgbClr val="FFFFFF"/>
                  </a:solidFill>
                </a:uFill>
                <a:latin typeface="Cambria"/>
              </a:rPr>
            </a:br>
            <a:r>
              <a:rPr lang="fr-FR" sz="2400" b="1" spc="-1" dirty="0" smtClean="0">
                <a:solidFill>
                  <a:srgbClr val="000000"/>
                </a:solidFill>
                <a:uFill>
                  <a:solidFill>
                    <a:srgbClr val="FFFFFF"/>
                  </a:solidFill>
                </a:uFill>
                <a:latin typeface="Cambria"/>
              </a:rPr>
              <a:t>Le RAFP</a:t>
            </a:r>
            <a:endParaRPr lang="fr-FR" sz="2400" dirty="0"/>
          </a:p>
        </p:txBody>
      </p:sp>
      <p:sp>
        <p:nvSpPr>
          <p:cNvPr id="67586" name="Espace réservé du contenu 4"/>
          <p:cNvSpPr>
            <a:spLocks noGrp="1"/>
          </p:cNvSpPr>
          <p:nvPr>
            <p:ph type="body" idx="1"/>
          </p:nvPr>
        </p:nvSpPr>
        <p:spPr>
          <a:xfrm>
            <a:off x="376767" y="1512888"/>
            <a:ext cx="11338984" cy="4572000"/>
          </a:xfrm>
        </p:spPr>
        <p:txBody>
          <a:bodyPr/>
          <a:lstStyle/>
          <a:p>
            <a:pPr marL="0" indent="0">
              <a:buFont typeface="Wingdings 2" charset="0"/>
              <a:buNone/>
            </a:pPr>
            <a:endParaRPr lang="fr-FR">
              <a:latin typeface="Century Gothic" charset="0"/>
            </a:endParaRPr>
          </a:p>
          <a:p>
            <a:pPr marL="0" indent="0">
              <a:buFont typeface="Wingdings 2" charset="0"/>
              <a:buNone/>
            </a:pPr>
            <a:endParaRPr lang="fr-FR">
              <a:latin typeface="Century Gothic" charset="0"/>
            </a:endParaRPr>
          </a:p>
          <a:p>
            <a:pPr marL="0" indent="0">
              <a:buFont typeface="Wingdings 2" charset="0"/>
              <a:buNone/>
            </a:pPr>
            <a:endParaRPr lang="fr-FR" sz="2400">
              <a:latin typeface="Century Gothic" charset="0"/>
            </a:endParaRPr>
          </a:p>
        </p:txBody>
      </p:sp>
      <p:sp>
        <p:nvSpPr>
          <p:cNvPr id="67587" name="Rectangle 2"/>
          <p:cNvSpPr>
            <a:spLocks noChangeArrowheads="1"/>
          </p:cNvSpPr>
          <p:nvPr/>
        </p:nvSpPr>
        <p:spPr bwMode="auto">
          <a:xfrm>
            <a:off x="397934" y="1508126"/>
            <a:ext cx="115548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fr-FR">
                <a:latin typeface="Century Gothic" charset="0"/>
              </a:rPr>
              <a:t>Régime de retraite obligatoire par points de la Fonction Publique mis en place depuis le 1er janvier 2005.</a:t>
            </a:r>
          </a:p>
        </p:txBody>
      </p:sp>
      <p:pic>
        <p:nvPicPr>
          <p:cNvPr id="67588"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63751" y="2349500"/>
            <a:ext cx="8544983"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64337" y="5222051"/>
            <a:ext cx="1118617" cy="1517416"/>
          </a:xfrm>
          <a:prstGeom prst="rect">
            <a:avLst/>
          </a:prstGeom>
          <a:noFill/>
          <a:ln>
            <a:noFill/>
          </a:ln>
        </p:spPr>
      </p:pic>
    </p:spTree>
    <p:extLst>
      <p:ext uri="{BB962C8B-B14F-4D97-AF65-F5344CB8AC3E}">
        <p14:creationId xmlns:p14="http://schemas.microsoft.com/office/powerpoint/2010/main" val="283769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r>
              <a:rPr lang="fr-FR" dirty="0">
                <a:latin typeface="Calibri" charset="0"/>
              </a:rPr>
              <a:t>Les conséquences spécifiques pour les fonctionnaires ayant peu de primes</a:t>
            </a:r>
          </a:p>
        </p:txBody>
      </p:sp>
      <p:sp>
        <p:nvSpPr>
          <p:cNvPr id="29698" name="ZoneTexte 2"/>
          <p:cNvSpPr txBox="1">
            <a:spLocks noChangeArrowheads="1"/>
          </p:cNvSpPr>
          <p:nvPr/>
        </p:nvSpPr>
        <p:spPr bwMode="auto">
          <a:xfrm>
            <a:off x="3458634" y="3160713"/>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a:p>
        </p:txBody>
      </p:sp>
      <p:pic>
        <p:nvPicPr>
          <p:cNvPr id="29699" name="Image 3" descr="Capture d’écran 2018-10-09 à 17.11.09.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285" y="2060576"/>
            <a:ext cx="11025716" cy="463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543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a:xfrm>
            <a:off x="593123" y="716691"/>
            <a:ext cx="11243651" cy="1396313"/>
          </a:xfrm>
        </p:spPr>
        <p:txBody>
          <a:bodyPr/>
          <a:lstStyle/>
          <a:p>
            <a:r>
              <a:rPr lang="fr-FR" sz="3200" dirty="0">
                <a:latin typeface="Calibri" charset="0"/>
              </a:rPr>
              <a:t>B- Le système actuel pour les salariés du privé: </a:t>
            </a:r>
            <a:br>
              <a:rPr lang="fr-FR" sz="3200" dirty="0">
                <a:latin typeface="Calibri" charset="0"/>
              </a:rPr>
            </a:br>
            <a:r>
              <a:rPr lang="fr-FR" sz="3200" dirty="0">
                <a:latin typeface="Calibri" charset="0"/>
              </a:rPr>
              <a:t>lui aussi fondé sur une prise en compte des meilleurs salaires (1/2)</a:t>
            </a:r>
          </a:p>
        </p:txBody>
      </p:sp>
      <p:sp>
        <p:nvSpPr>
          <p:cNvPr id="26626" name="Espace réservé du contenu 2"/>
          <p:cNvSpPr>
            <a:spLocks noGrp="1"/>
          </p:cNvSpPr>
          <p:nvPr>
            <p:ph type="body" idx="1"/>
          </p:nvPr>
        </p:nvSpPr>
        <p:spPr>
          <a:xfrm>
            <a:off x="838200" y="2467169"/>
            <a:ext cx="10515600" cy="3978495"/>
          </a:xfrm>
        </p:spPr>
        <p:txBody>
          <a:bodyPr/>
          <a:lstStyle/>
          <a:p>
            <a:pPr>
              <a:defRPr/>
            </a:pPr>
            <a:r>
              <a:rPr lang="fr-FR" sz="2000" dirty="0">
                <a:latin typeface="Arial" charset="0"/>
              </a:rPr>
              <a:t>P = </a:t>
            </a:r>
            <a:r>
              <a:rPr lang="fr-FR" sz="2000" dirty="0" err="1">
                <a:latin typeface="Arial" charset="0"/>
              </a:rPr>
              <a:t>t</a:t>
            </a:r>
            <a:r>
              <a:rPr lang="fr-FR" sz="2000" dirty="0">
                <a:latin typeface="Arial" charset="0"/>
              </a:rPr>
              <a:t> x SAM x DRG / D</a:t>
            </a:r>
          </a:p>
          <a:p>
            <a:pPr eaLnBrk="1">
              <a:defRPr/>
            </a:pPr>
            <a:r>
              <a:rPr lang="fr-FR" sz="2000" dirty="0" err="1">
                <a:latin typeface="Arial" charset="0"/>
              </a:rPr>
              <a:t>T</a:t>
            </a:r>
            <a:r>
              <a:rPr lang="fr-FR" sz="2000" dirty="0">
                <a:latin typeface="Arial" charset="0"/>
              </a:rPr>
              <a:t>, taux ; Taux plein 50%, éventuellement réduit par la décote</a:t>
            </a:r>
          </a:p>
          <a:p>
            <a:pPr eaLnBrk="1">
              <a:defRPr/>
            </a:pPr>
            <a:r>
              <a:rPr lang="fr-FR" sz="2000" dirty="0">
                <a:latin typeface="Arial" charset="0"/>
              </a:rPr>
              <a:t>SAM, salaire annuel moyen des 25 meilleures années, revalorisation des « salaires portés au compte » en fonction de l’inflation.</a:t>
            </a:r>
          </a:p>
          <a:p>
            <a:pPr eaLnBrk="1">
              <a:defRPr/>
            </a:pPr>
            <a:r>
              <a:rPr lang="fr-FR" sz="2000" dirty="0">
                <a:latin typeface="Arial" charset="0"/>
              </a:rPr>
              <a:t>DRG : durée au régime</a:t>
            </a:r>
          </a:p>
          <a:p>
            <a:pPr eaLnBrk="1">
              <a:defRPr/>
            </a:pPr>
            <a:r>
              <a:rPr lang="fr-FR" sz="2000" dirty="0">
                <a:latin typeface="Arial" charset="0"/>
              </a:rPr>
              <a:t>D durée de référence</a:t>
            </a:r>
          </a:p>
          <a:p>
            <a:pPr eaLnBrk="1">
              <a:defRPr/>
            </a:pPr>
            <a:endParaRPr lang="fr-FR" sz="2000" dirty="0">
              <a:latin typeface="Arial" charset="0"/>
            </a:endParaRPr>
          </a:p>
          <a:p>
            <a:pPr marL="0" indent="0" eaLnBrk="1">
              <a:buFont typeface="Arial" charset="0"/>
              <a:buNone/>
              <a:defRPr/>
            </a:pPr>
            <a:r>
              <a:rPr lang="fr-FR" sz="2000" dirty="0">
                <a:latin typeface="Arial" charset="0"/>
              </a:rPr>
              <a:t>Un étage supplémentaire obligatoire (Agirc </a:t>
            </a:r>
            <a:r>
              <a:rPr lang="fr-FR" sz="2000" dirty="0" err="1">
                <a:latin typeface="Arial" charset="0"/>
              </a:rPr>
              <a:t>arco</a:t>
            </a:r>
            <a:r>
              <a:rPr lang="fr-FR" sz="2000" dirty="0">
                <a:latin typeface="Arial" charset="0"/>
              </a:rPr>
              <a:t>) et qui fonctionne par points</a:t>
            </a:r>
          </a:p>
          <a:p>
            <a:pPr>
              <a:defRPr/>
            </a:pPr>
            <a:endParaRPr lang="fr-FR" sz="2400" dirty="0">
              <a:latin typeface="Gill Sans MT" charset="0"/>
            </a:endParaRPr>
          </a:p>
        </p:txBody>
      </p:sp>
      <p:sp>
        <p:nvSpPr>
          <p:cNvPr id="5" name="Titre 1">
            <a:extLst>
              <a:ext uri="{FF2B5EF4-FFF2-40B4-BE49-F238E27FC236}">
                <a16:creationId xmlns="" xmlns:a16="http://schemas.microsoft.com/office/drawing/2014/main" id="{E6F38D67-FAC1-42FC-AB31-DEF67ACA15F3}"/>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I- Les grands principes du système actuel</a:t>
            </a:r>
          </a:p>
        </p:txBody>
      </p:sp>
      <p:pic>
        <p:nvPicPr>
          <p:cNvPr id="6" name="Image 5">
            <a:extLst>
              <a:ext uri="{FF2B5EF4-FFF2-40B4-BE49-F238E27FC236}">
                <a16:creationId xmlns="" xmlns:a16="http://schemas.microsoft.com/office/drawing/2014/main" id="{EDB964FA-F92C-4B21-8A5F-FAE2C7E4C0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817659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609600" y="2071005"/>
            <a:ext cx="10744200" cy="1416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buFont typeface="Wingdings 2" charset="0"/>
              <a:buNone/>
            </a:pPr>
            <a:endParaRPr lang="fr-FR" b="1" dirty="0">
              <a:latin typeface="Arial" panose="020B0604020202020204" pitchFamily="34" charset="0"/>
              <a:cs typeface="Arial" panose="020B0604020202020204" pitchFamily="34" charset="0"/>
            </a:endParaRPr>
          </a:p>
          <a:p>
            <a:pPr algn="just" eaLnBrk="1" hangingPunct="1">
              <a:lnSpc>
                <a:spcPct val="80000"/>
              </a:lnSpc>
              <a:buFont typeface="Wingdings 2" charset="0"/>
              <a:buNone/>
            </a:pPr>
            <a:endParaRPr lang="fr-FR" b="1" dirty="0">
              <a:latin typeface="Arial" panose="020B0604020202020204" pitchFamily="34" charset="0"/>
              <a:cs typeface="Arial" panose="020B0604020202020204" pitchFamily="34" charset="0"/>
            </a:endParaRPr>
          </a:p>
          <a:p>
            <a:pPr algn="just" eaLnBrk="1" hangingPunct="1">
              <a:lnSpc>
                <a:spcPct val="80000"/>
              </a:lnSpc>
              <a:buFont typeface="Wingdings 2" charset="0"/>
              <a:buNone/>
            </a:pPr>
            <a:r>
              <a:rPr lang="fr-FR" b="1" dirty="0">
                <a:latin typeface="Arial" panose="020B0604020202020204" pitchFamily="34" charset="0"/>
                <a:cs typeface="Arial" panose="020B0604020202020204" pitchFamily="34" charset="0"/>
              </a:rPr>
              <a:t>Seulement 50% de la moyenne des meilleurs salaires au régime général mais existence de régimes complémentaires obligatoires (AGIRC et ARRCO)</a:t>
            </a:r>
          </a:p>
        </p:txBody>
      </p:sp>
      <p:sp>
        <p:nvSpPr>
          <p:cNvPr id="56322" name="Text Box 2"/>
          <p:cNvSpPr txBox="1">
            <a:spLocks noChangeArrowheads="1"/>
          </p:cNvSpPr>
          <p:nvPr/>
        </p:nvSpPr>
        <p:spPr bwMode="auto">
          <a:xfrm>
            <a:off x="609600" y="4172321"/>
            <a:ext cx="10972800" cy="2463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0000"/>
              </a:lnSpc>
            </a:pPr>
            <a:r>
              <a:rPr lang="fr-FR" dirty="0">
                <a:latin typeface="Arial" panose="020B0604020202020204" pitchFamily="34" charset="0"/>
                <a:cs typeface="Arial" panose="020B0604020202020204" pitchFamily="34" charset="0"/>
              </a:rPr>
              <a:t>Un système par point obligatoire auquel cotisent les salariés du privé</a:t>
            </a:r>
          </a:p>
          <a:p>
            <a:pPr algn="just" eaLnBrk="1" hangingPunct="1">
              <a:lnSpc>
                <a:spcPct val="80000"/>
              </a:lnSpc>
            </a:pPr>
            <a:endParaRPr lang="fr-FR" dirty="0">
              <a:latin typeface="Century Gothic" charset="0"/>
            </a:endParaRPr>
          </a:p>
          <a:p>
            <a:pPr algn="just" eaLnBrk="1" hangingPunct="1">
              <a:lnSpc>
                <a:spcPct val="80000"/>
              </a:lnSpc>
            </a:pPr>
            <a:endParaRPr lang="fr-FR" dirty="0">
              <a:latin typeface="Century Gothic" charset="0"/>
            </a:endParaRPr>
          </a:p>
        </p:txBody>
      </p:sp>
      <p:sp>
        <p:nvSpPr>
          <p:cNvPr id="56323" name="Text Box 3"/>
          <p:cNvSpPr txBox="1">
            <a:spLocks noChangeArrowheads="1"/>
          </p:cNvSpPr>
          <p:nvPr/>
        </p:nvSpPr>
        <p:spPr bwMode="auto">
          <a:xfrm>
            <a:off x="8737600" y="6356351"/>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D2E119B9-5A6E-1940-B34F-076435ADCCE9}" type="slidenum">
              <a:rPr lang="fr-FR" sz="1200">
                <a:solidFill>
                  <a:srgbClr val="898989"/>
                </a:solidFill>
                <a:latin typeface="Calibri" charset="0"/>
              </a:rPr>
              <a:pPr algn="r" eaLnBrk="1" hangingPunct="1">
                <a:buClr>
                  <a:srgbClr val="898989"/>
                </a:buClr>
                <a:buFont typeface="Calibri" charset="0"/>
                <a:buNone/>
              </a:pPr>
              <a:t>34</a:t>
            </a:fld>
            <a:endParaRPr lang="fr-FR" sz="1200">
              <a:solidFill>
                <a:srgbClr val="898989"/>
              </a:solidFill>
              <a:latin typeface="Calibri" charset="0"/>
            </a:endParaRPr>
          </a:p>
        </p:txBody>
      </p:sp>
      <p:sp>
        <p:nvSpPr>
          <p:cNvPr id="56324" name="Espace réservé du numéro de diapositive 4"/>
          <p:cNvSpPr>
            <a:spLocks noGrp="1"/>
          </p:cNvSpPr>
          <p:nvPr>
            <p:ph type="sldNum"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B627BF-7EA8-5749-899D-B794562974DE}" type="slidenum">
              <a:rPr lang="fr-FR" sz="1200">
                <a:solidFill>
                  <a:srgbClr val="898989"/>
                </a:solidFill>
                <a:latin typeface="Calibri" charset="0"/>
              </a:rPr>
              <a:pPr eaLnBrk="1" hangingPunct="1"/>
              <a:t>34</a:t>
            </a:fld>
            <a:endParaRPr lang="fr-FR" sz="1200">
              <a:solidFill>
                <a:srgbClr val="898989"/>
              </a:solidFill>
              <a:latin typeface="Calibri" charset="0"/>
            </a:endParaRPr>
          </a:p>
        </p:txBody>
      </p:sp>
      <p:sp>
        <p:nvSpPr>
          <p:cNvPr id="2" name="ZoneTexte 1"/>
          <p:cNvSpPr txBox="1"/>
          <p:nvPr/>
        </p:nvSpPr>
        <p:spPr>
          <a:xfrm>
            <a:off x="1236498" y="924815"/>
            <a:ext cx="10117303" cy="461665"/>
          </a:xfrm>
          <a:prstGeom prst="rect">
            <a:avLst/>
          </a:prstGeom>
          <a:noFill/>
        </p:spPr>
        <p:txBody>
          <a:bodyPr wrap="square" rtlCol="0">
            <a:spAutoFit/>
          </a:bodyPr>
          <a:lstStyle/>
          <a:p>
            <a:pPr algn="ctr"/>
            <a:r>
              <a:rPr lang="fr-FR" sz="2400" dirty="0">
                <a:latin typeface="Calibri" charset="0"/>
              </a:rPr>
              <a:t>B- Le système actuel pour les salariés du privé(2/2)</a:t>
            </a:r>
            <a:endParaRPr lang="fr-FR" sz="2400" dirty="0"/>
          </a:p>
        </p:txBody>
      </p:sp>
      <p:sp>
        <p:nvSpPr>
          <p:cNvPr id="8" name="Titre 1">
            <a:extLst>
              <a:ext uri="{FF2B5EF4-FFF2-40B4-BE49-F238E27FC236}">
                <a16:creationId xmlns="" xmlns:a16="http://schemas.microsoft.com/office/drawing/2014/main" id="{4DC57FD9-9E58-4878-87E3-C64C53CA98D8}"/>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I- Les grands principes du système actuel</a:t>
            </a:r>
          </a:p>
        </p:txBody>
      </p:sp>
      <p:pic>
        <p:nvPicPr>
          <p:cNvPr id="9" name="Image 8">
            <a:extLst>
              <a:ext uri="{FF2B5EF4-FFF2-40B4-BE49-F238E27FC236}">
                <a16:creationId xmlns="" xmlns:a16="http://schemas.microsoft.com/office/drawing/2014/main" id="{587BC653-EBE0-4F02-8B92-8C65E2947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8231839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Quelle transition vers le régime universel?</a:t>
            </a:r>
          </a:p>
        </p:txBody>
      </p:sp>
      <p:pic>
        <p:nvPicPr>
          <p:cNvPr id="5" name="Image 4">
            <a:extLst>
              <a:ext uri="{FF2B5EF4-FFF2-40B4-BE49-F238E27FC236}">
                <a16:creationId xmlns="" xmlns:a16="http://schemas.microsoft.com/office/drawing/2014/main" id="{F1ADA976-E3E1-4E30-8905-9DD72000DC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272895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9-01-31 à 18.58.59.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7402" y="954497"/>
            <a:ext cx="9697194" cy="3311038"/>
          </a:xfrm>
          <a:prstGeom prst="rect">
            <a:avLst/>
          </a:prstGeom>
        </p:spPr>
      </p:pic>
      <p:sp>
        <p:nvSpPr>
          <p:cNvPr id="6" name="Rectangle 5"/>
          <p:cNvSpPr/>
          <p:nvPr/>
        </p:nvSpPr>
        <p:spPr>
          <a:xfrm>
            <a:off x="605306" y="4421052"/>
            <a:ext cx="10981386" cy="1200329"/>
          </a:xfrm>
          <a:prstGeom prst="rect">
            <a:avLst/>
          </a:prstGeom>
        </p:spPr>
        <p:txBody>
          <a:bodyPr wrap="square">
            <a:spAutoFit/>
          </a:bodyPr>
          <a:lstStyle/>
          <a:p>
            <a:pPr fontAlgn="auto"/>
            <a:r>
              <a:rPr lang="fr-FR" sz="1800" dirty="0"/>
              <a:t>La transition se ferait sur une dizaine d'années, donc entre les générations 1963 et 1973. Le rapport évoque « la conservation des droits acquis dans l’ancien système », mais la conversion de ces droits dits acquis en points dès 2025 fait que rien ne garantit réellement ce maintien puisque personne ne connaît la valeur future du point. Par ailleurs, les conditions de la conversion restent floues. </a:t>
            </a:r>
          </a:p>
        </p:txBody>
      </p:sp>
      <p:sp>
        <p:nvSpPr>
          <p:cNvPr id="7" name="Titre 1">
            <a:extLst>
              <a:ext uri="{FF2B5EF4-FFF2-40B4-BE49-F238E27FC236}">
                <a16:creationId xmlns="" xmlns:a16="http://schemas.microsoft.com/office/drawing/2014/main" id="{AF344F24-9978-4015-9F6A-01D4F546BCC3}"/>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 principe de la conservation des droits acquis ?</a:t>
            </a:r>
          </a:p>
        </p:txBody>
      </p:sp>
      <p:pic>
        <p:nvPicPr>
          <p:cNvPr id="8" name="Image 7">
            <a:extLst>
              <a:ext uri="{FF2B5EF4-FFF2-40B4-BE49-F238E27FC236}">
                <a16:creationId xmlns="" xmlns:a16="http://schemas.microsoft.com/office/drawing/2014/main" id="{7BB2BA96-65F7-4903-B4BB-942AB84C2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775493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type="body" idx="1"/>
          </p:nvPr>
        </p:nvSpPr>
        <p:spPr>
          <a:xfrm>
            <a:off x="457200" y="836712"/>
            <a:ext cx="11111408" cy="5472608"/>
          </a:xfrm>
        </p:spPr>
        <p:txBody>
          <a:bodyPr>
            <a:normAutofit/>
          </a:bodyPr>
          <a:lstStyle/>
          <a:p>
            <a:pPr marL="0" indent="0" algn="just">
              <a:spcBef>
                <a:spcPts val="600"/>
              </a:spcBef>
              <a:spcAft>
                <a:spcPts val="300"/>
              </a:spcAft>
              <a:buNone/>
            </a:pPr>
            <a:r>
              <a:rPr lang="fr-FR" sz="2400" dirty="0"/>
              <a:t>La réforme s’appliquerait aux personnes qui sont à plus de cinq ans de l’âge de départ en retraite au moment du vote de la loi</a:t>
            </a:r>
          </a:p>
          <a:p>
            <a:pPr marL="0" indent="0" algn="just">
              <a:spcBef>
                <a:spcPts val="600"/>
              </a:spcBef>
              <a:spcAft>
                <a:spcPts val="300"/>
              </a:spcAft>
              <a:buNone/>
            </a:pPr>
            <a:endParaRPr lang="fr-FR" sz="2000" dirty="0"/>
          </a:p>
          <a:p>
            <a:pPr algn="just">
              <a:spcBef>
                <a:spcPts val="600"/>
              </a:spcBef>
              <a:spcAft>
                <a:spcPts val="300"/>
              </a:spcAft>
            </a:pPr>
            <a:endParaRPr lang="fr-FR" sz="1800" dirty="0"/>
          </a:p>
          <a:p>
            <a:pPr algn="just">
              <a:spcBef>
                <a:spcPts val="600"/>
              </a:spcBef>
              <a:spcAft>
                <a:spcPts val="300"/>
              </a:spcAft>
            </a:pPr>
            <a:endParaRPr lang="fr-FR" sz="1800" dirty="0"/>
          </a:p>
          <a:p>
            <a:pPr algn="just">
              <a:spcBef>
                <a:spcPts val="600"/>
              </a:spcBef>
              <a:spcAft>
                <a:spcPts val="300"/>
              </a:spcAft>
            </a:pPr>
            <a:endParaRPr lang="fr-FR" sz="1800" dirty="0"/>
          </a:p>
          <a:p>
            <a:pPr marL="457200" lvl="1" algn="just">
              <a:spcBef>
                <a:spcPts val="600"/>
              </a:spcBef>
              <a:spcAft>
                <a:spcPts val="300"/>
              </a:spcAft>
            </a:pPr>
            <a:r>
              <a:rPr lang="fr-FR" sz="1800" b="1" dirty="0"/>
              <a:t>Pour les personnes qui partent à l'âge légal ou après (62 ans) :</a:t>
            </a:r>
            <a:endParaRPr lang="fr-FR" sz="1800" dirty="0"/>
          </a:p>
          <a:p>
            <a:pPr marL="914400" lvl="3" indent="-285750" algn="just">
              <a:spcBef>
                <a:spcPts val="600"/>
              </a:spcBef>
              <a:spcAft>
                <a:spcPts val="300"/>
              </a:spcAft>
              <a:buFont typeface="Wingdings" panose="05000000000000000000" pitchFamily="2" charset="2"/>
              <a:buChar char="Ø"/>
            </a:pPr>
            <a:r>
              <a:rPr lang="fr-FR" dirty="0">
                <a:solidFill>
                  <a:schemeClr val="tx1"/>
                </a:solidFill>
              </a:rPr>
              <a:t>entrée en vigueur du nouveau système au 1</a:t>
            </a:r>
            <a:r>
              <a:rPr lang="fr-FR" baseline="30000" dirty="0">
                <a:solidFill>
                  <a:schemeClr val="tx1"/>
                </a:solidFill>
              </a:rPr>
              <a:t>er</a:t>
            </a:r>
            <a:r>
              <a:rPr lang="fr-FR" dirty="0">
                <a:solidFill>
                  <a:schemeClr val="tx1"/>
                </a:solidFill>
              </a:rPr>
              <a:t> janvier 2025 (2020+5) pour les générations ayant 62 ans au cours de cette année  (soit la génération née en 1963)</a:t>
            </a:r>
            <a:endParaRPr lang="fr-FR" sz="1600" b="1" dirty="0">
              <a:solidFill>
                <a:schemeClr val="tx1"/>
              </a:solidFill>
              <a:sym typeface="Wingdings" panose="05000000000000000000" pitchFamily="2" charset="2"/>
            </a:endParaRPr>
          </a:p>
          <a:p>
            <a:pPr marL="457200" lvl="1" algn="just">
              <a:spcBef>
                <a:spcPts val="600"/>
              </a:spcBef>
              <a:spcAft>
                <a:spcPts val="300"/>
              </a:spcAft>
            </a:pPr>
            <a:r>
              <a:rPr lang="fr-FR" sz="1800" b="1" dirty="0"/>
              <a:t>Pour les personnes concernées par les carrières longues, le principe pourrait être de respecter une double condition : </a:t>
            </a:r>
            <a:r>
              <a:rPr lang="fr-FR" sz="1800" dirty="0"/>
              <a:t>être de la </a:t>
            </a:r>
            <a:r>
              <a:rPr lang="fr-FR" sz="1800" dirty="0">
                <a:sym typeface="Wingdings" panose="05000000000000000000" pitchFamily="2" charset="2"/>
              </a:rPr>
              <a:t>génération concernée  </a:t>
            </a:r>
            <a:r>
              <a:rPr lang="fr-FR" sz="1800" u="sng" dirty="0">
                <a:sym typeface="Wingdings" panose="05000000000000000000" pitchFamily="2" charset="2"/>
              </a:rPr>
              <a:t>ET</a:t>
            </a:r>
            <a:r>
              <a:rPr lang="fr-FR" sz="1800" dirty="0">
                <a:sym typeface="Wingdings" panose="05000000000000000000" pitchFamily="2" charset="2"/>
              </a:rPr>
              <a:t> avoir une date d’effet de la liquidation supérieure à la date d’entrée en vigueur de la réforme.</a:t>
            </a:r>
            <a:endParaRPr lang="fr-FR" sz="1800" dirty="0"/>
          </a:p>
          <a:p>
            <a:pPr marL="914400" lvl="3" indent="-285750" algn="just">
              <a:spcBef>
                <a:spcPts val="600"/>
              </a:spcBef>
              <a:spcAft>
                <a:spcPts val="300"/>
              </a:spcAft>
              <a:buFont typeface="Wingdings" panose="05000000000000000000" pitchFamily="2" charset="2"/>
              <a:buChar char="Ø"/>
            </a:pPr>
            <a:r>
              <a:rPr lang="fr-FR" dirty="0">
                <a:solidFill>
                  <a:schemeClr val="tx1"/>
                </a:solidFill>
              </a:rPr>
              <a:t>Par exemple, un assuré de la génération 1963 partant en carrière longue à 60 ans en 2023 ne serait pas concerné par la réforme.</a:t>
            </a:r>
            <a:endParaRPr lang="fr-FR" sz="1100" u="sng" dirty="0">
              <a:solidFill>
                <a:schemeClr val="tx1"/>
              </a:solidFill>
              <a:sym typeface="Wingdings" panose="05000000000000000000" pitchFamily="2" charset="2"/>
            </a:endParaRPr>
          </a:p>
        </p:txBody>
      </p:sp>
      <p:sp>
        <p:nvSpPr>
          <p:cNvPr id="6" name="Rectangle 5"/>
          <p:cNvSpPr/>
          <p:nvPr/>
        </p:nvSpPr>
        <p:spPr>
          <a:xfrm>
            <a:off x="457200" y="1838865"/>
            <a:ext cx="11111408" cy="936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u="sng" dirty="0">
                <a:solidFill>
                  <a:schemeClr val="tx1"/>
                </a:solidFill>
              </a:rPr>
              <a:t>Bascule des droits </a:t>
            </a:r>
            <a:r>
              <a:rPr lang="fr-FR" sz="1600" dirty="0">
                <a:solidFill>
                  <a:schemeClr val="tx1"/>
                </a:solidFill>
              </a:rPr>
              <a:t>: à partir de la </a:t>
            </a:r>
            <a:r>
              <a:rPr lang="fr-FR" sz="1600" b="1" dirty="0">
                <a:solidFill>
                  <a:schemeClr val="tx1"/>
                </a:solidFill>
              </a:rPr>
              <a:t>génération 1963 </a:t>
            </a:r>
            <a:r>
              <a:rPr lang="fr-FR" sz="1600" i="1" dirty="0">
                <a:solidFill>
                  <a:schemeClr val="tx1"/>
                </a:solidFill>
              </a:rPr>
              <a:t>(hors carrières longues, régimes spéciaux, etc.)</a:t>
            </a:r>
          </a:p>
          <a:p>
            <a:pPr algn="just"/>
            <a:r>
              <a:rPr lang="fr-FR" sz="1600" u="sng" dirty="0">
                <a:solidFill>
                  <a:schemeClr val="tx1"/>
                </a:solidFill>
              </a:rPr>
              <a:t>Bascule des cotisations </a:t>
            </a:r>
            <a:r>
              <a:rPr lang="fr-FR" sz="1600" dirty="0">
                <a:solidFill>
                  <a:schemeClr val="tx1"/>
                </a:solidFill>
              </a:rPr>
              <a:t>: </a:t>
            </a:r>
            <a:r>
              <a:rPr lang="fr-FR" sz="1600" b="1" dirty="0">
                <a:solidFill>
                  <a:schemeClr val="tx1"/>
                </a:solidFill>
              </a:rPr>
              <a:t>1</a:t>
            </a:r>
            <a:r>
              <a:rPr lang="fr-FR" sz="1600" b="1" baseline="30000" dirty="0">
                <a:solidFill>
                  <a:schemeClr val="tx1"/>
                </a:solidFill>
              </a:rPr>
              <a:t>er</a:t>
            </a:r>
            <a:r>
              <a:rPr lang="fr-FR" sz="1600" b="1" dirty="0">
                <a:solidFill>
                  <a:schemeClr val="tx1"/>
                </a:solidFill>
              </a:rPr>
              <a:t> janvier 2025 </a:t>
            </a:r>
            <a:r>
              <a:rPr lang="fr-FR" sz="1600" dirty="0">
                <a:solidFill>
                  <a:schemeClr val="tx1"/>
                </a:solidFill>
              </a:rPr>
              <a:t>pour tout le monde </a:t>
            </a:r>
            <a:r>
              <a:rPr lang="fr-FR" sz="1600" i="1" dirty="0">
                <a:solidFill>
                  <a:schemeClr val="tx1"/>
                </a:solidFill>
              </a:rPr>
              <a:t>(hors, le cas échéant, générations non concernées)</a:t>
            </a:r>
          </a:p>
        </p:txBody>
      </p:sp>
      <p:sp>
        <p:nvSpPr>
          <p:cNvPr id="7" name="Titre 1">
            <a:extLst>
              <a:ext uri="{FF2B5EF4-FFF2-40B4-BE49-F238E27FC236}">
                <a16:creationId xmlns="" xmlns:a16="http://schemas.microsoft.com/office/drawing/2014/main" id="{8A7967F3-22A2-4834-B724-1817C803FE05}"/>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Quelle TRANSITION ?</a:t>
            </a:r>
          </a:p>
        </p:txBody>
      </p:sp>
      <p:pic>
        <p:nvPicPr>
          <p:cNvPr id="8" name="Image 7">
            <a:extLst>
              <a:ext uri="{FF2B5EF4-FFF2-40B4-BE49-F238E27FC236}">
                <a16:creationId xmlns="" xmlns:a16="http://schemas.microsoft.com/office/drawing/2014/main" id="{517EEE0E-70B2-4865-B998-AAACC9DEDE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391986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40228"/>
            <a:ext cx="10515600" cy="850464"/>
          </a:xfrm>
        </p:spPr>
        <p:txBody>
          <a:bodyPr/>
          <a:lstStyle/>
          <a:p>
            <a:r>
              <a:rPr lang="fr-FR" sz="3600" dirty="0"/>
              <a:t>Exemple</a:t>
            </a:r>
          </a:p>
        </p:txBody>
      </p:sp>
      <p:sp>
        <p:nvSpPr>
          <p:cNvPr id="3" name="Espace réservé du texte 2"/>
          <p:cNvSpPr>
            <a:spLocks noGrp="1"/>
          </p:cNvSpPr>
          <p:nvPr>
            <p:ph type="body" idx="1"/>
          </p:nvPr>
        </p:nvSpPr>
        <p:spPr/>
        <p:txBody>
          <a:bodyPr/>
          <a:lstStyle/>
          <a:p>
            <a:pPr>
              <a:spcAft>
                <a:spcPts val="600"/>
              </a:spcAft>
            </a:pPr>
            <a:r>
              <a:rPr lang="fr-FR" sz="2400" kern="1200" dirty="0"/>
              <a:t>Fonctionnaire né en 1968 partant en 2030 et qui aurait commencé à travailler à 22 ans, en 1990</a:t>
            </a:r>
          </a:p>
          <a:p>
            <a:pPr>
              <a:spcAft>
                <a:spcPts val="600"/>
              </a:spcAft>
            </a:pPr>
            <a:r>
              <a:rPr lang="fr-FR" sz="2400" kern="1200" dirty="0"/>
              <a:t>Échelon détenu depuis 6 mois en 2025 x 75% (règles de l’ancien système) x 35/42,5èmes  (</a:t>
            </a:r>
            <a:r>
              <a:rPr lang="fr-FR" sz="2400" kern="1200" dirty="0" err="1"/>
              <a:t>proratisation</a:t>
            </a:r>
            <a:r>
              <a:rPr lang="fr-FR" sz="2400" kern="1200" dirty="0"/>
              <a:t> où 35 est le nombre d’années effectives en 2025 et 42,5 la durée requise pour sa génération dans le système actuel, sans lui appliquer de décote puisqu’on ne connaît pas son âge de départ à ce stade)</a:t>
            </a:r>
          </a:p>
          <a:p>
            <a:pPr>
              <a:spcAft>
                <a:spcPts val="600"/>
              </a:spcAft>
            </a:pPr>
            <a:r>
              <a:rPr lang="fr-FR" sz="2400" kern="1200" dirty="0"/>
              <a:t>le montant en euros est converti en points du nouveau système à concurrence du montant en euros</a:t>
            </a:r>
          </a:p>
          <a:p>
            <a:pPr lvl="0">
              <a:spcAft>
                <a:spcPts val="600"/>
              </a:spcAft>
            </a:pPr>
            <a:r>
              <a:rPr lang="fr-FR" sz="2400" kern="1200" dirty="0"/>
              <a:t>les points qu’il acquiert après 2025 sont ajoutés à ce capital de points.</a:t>
            </a:r>
          </a:p>
          <a:p>
            <a:endParaRPr lang="fr-FR" sz="2400" dirty="0"/>
          </a:p>
        </p:txBody>
      </p:sp>
      <p:sp>
        <p:nvSpPr>
          <p:cNvPr id="4" name="Titre 1">
            <a:extLst>
              <a:ext uri="{FF2B5EF4-FFF2-40B4-BE49-F238E27FC236}">
                <a16:creationId xmlns="" xmlns:a16="http://schemas.microsoft.com/office/drawing/2014/main" id="{D3E72155-95DF-4F44-B5C7-B81A435D62BA}"/>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Quelle TRANSITION ?</a:t>
            </a:r>
          </a:p>
        </p:txBody>
      </p:sp>
      <p:pic>
        <p:nvPicPr>
          <p:cNvPr id="5" name="Image 4">
            <a:extLst>
              <a:ext uri="{FF2B5EF4-FFF2-40B4-BE49-F238E27FC236}">
                <a16:creationId xmlns="" xmlns:a16="http://schemas.microsoft.com/office/drawing/2014/main" id="{ECD40F9C-8CEC-43FA-ADA8-DE91D002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431909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9-08-16 à 19.16.3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8766" y="955399"/>
            <a:ext cx="5274466" cy="5828459"/>
          </a:xfrm>
          <a:prstGeom prst="rect">
            <a:avLst/>
          </a:prstGeom>
        </p:spPr>
      </p:pic>
      <p:sp>
        <p:nvSpPr>
          <p:cNvPr id="4" name="Titre 1">
            <a:extLst>
              <a:ext uri="{FF2B5EF4-FFF2-40B4-BE49-F238E27FC236}">
                <a16:creationId xmlns="" xmlns:a16="http://schemas.microsoft.com/office/drawing/2014/main" id="{2E1E9D63-FE95-4161-BA36-8776D0F31363}"/>
              </a:ext>
            </a:extLst>
          </p:cNvPr>
          <p:cNvSpPr txBox="1">
            <a:spLocks/>
          </p:cNvSpPr>
          <p:nvPr/>
        </p:nvSpPr>
        <p:spPr>
          <a:xfrm>
            <a:off x="-1" y="-2948"/>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Quelle TRANSITION ?</a:t>
            </a:r>
          </a:p>
        </p:txBody>
      </p:sp>
      <p:pic>
        <p:nvPicPr>
          <p:cNvPr id="5" name="Image 4">
            <a:extLst>
              <a:ext uri="{FF2B5EF4-FFF2-40B4-BE49-F238E27FC236}">
                <a16:creationId xmlns="" xmlns:a16="http://schemas.microsoft.com/office/drawing/2014/main" id="{9CE09252-AFBB-4258-B4E2-0C29D068E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6392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a:solidFill>
                  <a:srgbClr val="B80008"/>
                </a:solidFill>
                <a:latin typeface="Bebas Neue" charset="0"/>
                <a:ea typeface="Bebas Neue" charset="0"/>
                <a:cs typeface="Bebas Neue" charset="0"/>
              </a:rPr>
              <a:t> Quelle réforme des retraites  ? </a:t>
            </a:r>
            <a:endParaRPr sz="1800" dirty="0">
              <a:latin typeface="Bebas Neue" charset="0"/>
              <a:ea typeface="Bebas Neue" charset="0"/>
              <a:cs typeface="Bebas Neue" charset="0"/>
            </a:endParaRPr>
          </a:p>
        </p:txBody>
      </p:sp>
      <p:sp>
        <p:nvSpPr>
          <p:cNvPr id="92" name="Shape 92"/>
          <p:cNvSpPr txBox="1"/>
          <p:nvPr/>
        </p:nvSpPr>
        <p:spPr>
          <a:xfrm>
            <a:off x="1371600" y="2118360"/>
            <a:ext cx="9400032" cy="4044697"/>
          </a:xfrm>
          <a:prstGeom prst="rect">
            <a:avLst/>
          </a:prstGeom>
          <a:noFill/>
          <a:ln>
            <a:noFill/>
          </a:ln>
        </p:spPr>
        <p:txBody>
          <a:bodyPr wrap="square" lIns="91425" tIns="45700" rIns="91425" bIns="45700" anchor="t" anchorCtr="0">
            <a:noAutofit/>
          </a:bodyPr>
          <a:lstStyle/>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rPr>
              <a:t>Programme d’Emmanuel Macron</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i="1" kern="1200" dirty="0">
                <a:solidFill>
                  <a:prstClr val="black"/>
                </a:solidFill>
                <a:latin typeface="Tahoma" panose="020B0604030504040204" pitchFamily="34" charset="0"/>
                <a:ea typeface="Tahoma" panose="020B0604030504040204" pitchFamily="34" charset="0"/>
                <a:cs typeface="Tahoma" panose="020B0604030504040204" pitchFamily="34" charset="0"/>
              </a:rPr>
              <a:t>« Un euro cotisé doit donner lieu aux mêmes droits quel que soit le moment où il a été versé, quel que soit le statut de celui qui a cotisé »</a:t>
            </a:r>
          </a:p>
        </p:txBody>
      </p:sp>
      <p:pic>
        <p:nvPicPr>
          <p:cNvPr id="5" name="Image 4">
            <a:extLst>
              <a:ext uri="{FF2B5EF4-FFF2-40B4-BE49-F238E27FC236}">
                <a16:creationId xmlns="" xmlns:a16="http://schemas.microsoft.com/office/drawing/2014/main" id="{0B7B6745-1ABB-4A52-8A37-5AD6EEE352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180525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Les retraités, des nantis?</a:t>
            </a:r>
          </a:p>
        </p:txBody>
      </p:sp>
      <p:pic>
        <p:nvPicPr>
          <p:cNvPr id="4" name="Image 3">
            <a:extLst>
              <a:ext uri="{FF2B5EF4-FFF2-40B4-BE49-F238E27FC236}">
                <a16:creationId xmlns="" xmlns:a16="http://schemas.microsoft.com/office/drawing/2014/main" id="{74F423A2-B5B1-4200-B710-3D55FB2E5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892205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p:nvPr/>
        </p:nvSpPr>
        <p:spPr>
          <a:xfrm>
            <a:off x="1720619" y="1988840"/>
            <a:ext cx="8750763" cy="414209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ctr"/>
            <a:r>
              <a:rPr lang="fr-FR" sz="3600" b="1" dirty="0"/>
              <a:t>« moyenne tous régimes » </a:t>
            </a:r>
          </a:p>
          <a:p>
            <a:pPr algn="ctr"/>
            <a:r>
              <a:rPr lang="fr-FR" sz="4400" b="1" dirty="0">
                <a:solidFill>
                  <a:srgbClr val="FF0000"/>
                </a:solidFill>
              </a:rPr>
              <a:t>1389 € brut</a:t>
            </a:r>
          </a:p>
          <a:p>
            <a:endParaRPr lang="fr-FR" dirty="0"/>
          </a:p>
          <a:p>
            <a:pPr marL="2863850" lvl="8">
              <a:buFontTx/>
              <a:buChar char="-"/>
            </a:pPr>
            <a:r>
              <a:rPr lang="fr-FR" sz="3200" b="1" dirty="0"/>
              <a:t>Hommes : 1740 €</a:t>
            </a:r>
          </a:p>
          <a:p>
            <a:pPr marL="2863850" lvl="8">
              <a:buFontTx/>
              <a:buChar char="-"/>
            </a:pPr>
            <a:r>
              <a:rPr lang="fr-FR" sz="3200" b="1" dirty="0"/>
              <a:t>Femmes : 1070 €</a:t>
            </a:r>
          </a:p>
        </p:txBody>
      </p:sp>
      <p:sp>
        <p:nvSpPr>
          <p:cNvPr id="5" name="Titre 1">
            <a:extLst>
              <a:ext uri="{FF2B5EF4-FFF2-40B4-BE49-F238E27FC236}">
                <a16:creationId xmlns="" xmlns:a16="http://schemas.microsoft.com/office/drawing/2014/main" id="{94121F88-6646-4AC0-858C-7C8D5499D897}"/>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Montant des pensions</a:t>
            </a:r>
          </a:p>
        </p:txBody>
      </p:sp>
      <p:pic>
        <p:nvPicPr>
          <p:cNvPr id="7" name="Image 6">
            <a:extLst>
              <a:ext uri="{FF2B5EF4-FFF2-40B4-BE49-F238E27FC236}">
                <a16:creationId xmlns="" xmlns:a16="http://schemas.microsoft.com/office/drawing/2014/main" id="{D3FACD0E-5B5A-431E-AB26-694F136D1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934713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18150" y="1825625"/>
            <a:ext cx="8535649" cy="4351338"/>
          </a:xfrm>
        </p:spPr>
        <p:txBody>
          <a:bodyPr/>
          <a:lstStyle/>
          <a:p>
            <a:r>
              <a:rPr lang="fr-FR" dirty="0"/>
              <a:t>4,3 millions moins de 800 € mois</a:t>
            </a:r>
          </a:p>
          <a:p>
            <a:r>
              <a:rPr lang="fr-FR" dirty="0"/>
              <a:t>2,2 millions entre 800 et 1200€</a:t>
            </a:r>
          </a:p>
          <a:p>
            <a:r>
              <a:rPr lang="fr-FR" dirty="0"/>
              <a:t>5 millions entre 1200 et 2000 €</a:t>
            </a:r>
          </a:p>
          <a:p>
            <a:r>
              <a:rPr lang="fr-FR" dirty="0"/>
              <a:t>5,1 millions pension supérieure à 2000 €</a:t>
            </a:r>
          </a:p>
          <a:p>
            <a:endParaRPr lang="fr-FR" dirty="0"/>
          </a:p>
          <a:p>
            <a:r>
              <a:rPr lang="fr-FR" dirty="0"/>
              <a:t>1 million (6%) pension supérieure à 3000 €</a:t>
            </a:r>
          </a:p>
        </p:txBody>
      </p:sp>
      <p:sp>
        <p:nvSpPr>
          <p:cNvPr id="4" name="Titre 1">
            <a:extLst>
              <a:ext uri="{FF2B5EF4-FFF2-40B4-BE49-F238E27FC236}">
                <a16:creationId xmlns="" xmlns:a16="http://schemas.microsoft.com/office/drawing/2014/main" id="{2B13F5C1-6399-4CCA-8975-EAB0CD632AB8}"/>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Niveaux de pensions</a:t>
            </a:r>
          </a:p>
        </p:txBody>
      </p:sp>
      <p:pic>
        <p:nvPicPr>
          <p:cNvPr id="5" name="Image 4">
            <a:extLst>
              <a:ext uri="{FF2B5EF4-FFF2-40B4-BE49-F238E27FC236}">
                <a16:creationId xmlns="" xmlns:a16="http://schemas.microsoft.com/office/drawing/2014/main" id="{0A5C4DA4-A8EA-4429-A0EB-53AFD78C08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581160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ilisateur\Desktop\SCANNER\pdf1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0224" y="1567748"/>
            <a:ext cx="7153284" cy="45836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re 1">
            <a:extLst>
              <a:ext uri="{FF2B5EF4-FFF2-40B4-BE49-F238E27FC236}">
                <a16:creationId xmlns="" xmlns:a16="http://schemas.microsoft.com/office/drawing/2014/main" id="{E443A448-E7A6-4040-BBF7-684E7AE71A12}"/>
              </a:ext>
            </a:extLst>
          </p:cNvPr>
          <p:cNvSpPr txBox="1">
            <a:spLocks/>
          </p:cNvSpPr>
          <p:nvPr/>
        </p:nvSpPr>
        <p:spPr>
          <a:xfrm>
            <a:off x="0" y="1"/>
            <a:ext cx="12192000" cy="989350"/>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NIVEAU DE VIE MOYEN </a:t>
            </a:r>
            <a:r>
              <a:rPr lang="fr-FR" sz="4800" dirty="0" smtClean="0">
                <a:solidFill>
                  <a:srgbClr val="B80008"/>
                </a:solidFill>
                <a:latin typeface="Bebas Neue" charset="0"/>
                <a:ea typeface="Bebas Neue" charset="0"/>
                <a:cs typeface="Bebas Neue" charset="0"/>
                <a:sym typeface="Arial"/>
              </a:rPr>
              <a:t>RETRAIT</a:t>
            </a:r>
            <a:r>
              <a:rPr lang="fr-FR" sz="4800" dirty="0">
                <a:solidFill>
                  <a:srgbClr val="B80008"/>
                </a:solidFill>
                <a:latin typeface="Bebas Neue" charset="0"/>
                <a:sym typeface="Arial"/>
              </a:rPr>
              <a:t>E</a:t>
            </a:r>
            <a:r>
              <a:rPr lang="fr-FR" sz="4800" dirty="0" smtClean="0">
                <a:solidFill>
                  <a:srgbClr val="B80008"/>
                </a:solidFill>
                <a:latin typeface="Bebas Neue" charset="0"/>
                <a:ea typeface="Bebas Neue" charset="0"/>
                <a:cs typeface="Bebas Neue" charset="0"/>
                <a:sym typeface="Arial"/>
              </a:rPr>
              <a:t>S</a:t>
            </a:r>
            <a:endParaRPr lang="fr-FR" sz="4800" dirty="0">
              <a:solidFill>
                <a:srgbClr val="B80008"/>
              </a:solidFill>
              <a:latin typeface="Bebas Neue" charset="0"/>
              <a:ea typeface="Bebas Neue" charset="0"/>
              <a:cs typeface="Bebas Neue" charset="0"/>
              <a:sym typeface="Arial"/>
            </a:endParaRPr>
          </a:p>
        </p:txBody>
      </p:sp>
      <p:pic>
        <p:nvPicPr>
          <p:cNvPr id="6" name="Image 5">
            <a:extLst>
              <a:ext uri="{FF2B5EF4-FFF2-40B4-BE49-F238E27FC236}">
                <a16:creationId xmlns="" xmlns:a16="http://schemas.microsoft.com/office/drawing/2014/main" id="{656D251F-C734-45D9-BC1E-F53BBF6C9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036438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NIVEAU DE VIE ACTIFS RETRAITES</a:t>
            </a:r>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p:nvPr/>
        </p:nvPicPr>
        <p:blipFill>
          <a:blip r:embed="rId2" cstate="print">
            <a:extLst>
              <a:ext uri="{28A0092B-C50C-407E-A947-70E740481C1C}">
                <a14:useLocalDpi xmlns:a14="http://schemas.microsoft.com/office/drawing/2010/main"/>
              </a:ext>
            </a:extLst>
          </a:blip>
          <a:stretch>
            <a:fillRect/>
          </a:stretch>
        </p:blipFill>
        <p:spPr>
          <a:xfrm>
            <a:off x="815413" y="1690692"/>
            <a:ext cx="10465163" cy="4474612"/>
          </a:xfrm>
          <a:prstGeom prst="rect">
            <a:avLst/>
          </a:prstGeom>
        </p:spPr>
      </p:pic>
    </p:spTree>
    <p:extLst>
      <p:ext uri="{BB962C8B-B14F-4D97-AF65-F5344CB8AC3E}">
        <p14:creationId xmlns:p14="http://schemas.microsoft.com/office/powerpoint/2010/main" val="3738351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vol.retraite_salaire 2019.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454521" cy="8054699"/>
          </a:xfrm>
          <a:prstGeom prst="rect">
            <a:avLst/>
          </a:prstGeom>
        </p:spPr>
      </p:pic>
    </p:spTree>
    <p:extLst>
      <p:ext uri="{BB962C8B-B14F-4D97-AF65-F5344CB8AC3E}">
        <p14:creationId xmlns:p14="http://schemas.microsoft.com/office/powerpoint/2010/main" val="1242435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Une harmonisation des dispositifs de solidarité</a:t>
            </a:r>
            <a:r>
              <a:rPr lang="mr-IN" dirty="0"/>
              <a:t>…</a:t>
            </a:r>
            <a:endParaRPr lang="fr-FR" dirty="0"/>
          </a:p>
        </p:txBody>
      </p:sp>
      <p:sp>
        <p:nvSpPr>
          <p:cNvPr id="3" name="Sous-titre 2"/>
          <p:cNvSpPr>
            <a:spLocks noGrp="1"/>
          </p:cNvSpPr>
          <p:nvPr>
            <p:ph type="subTitle" idx="1"/>
          </p:nvPr>
        </p:nvSpPr>
        <p:spPr/>
        <p:txBody>
          <a:bodyPr/>
          <a:lstStyle/>
          <a:p>
            <a:r>
              <a:rPr lang="mr-IN" dirty="0"/>
              <a:t>…</a:t>
            </a:r>
            <a:r>
              <a:rPr lang="fr-FR" dirty="0"/>
              <a:t> par le bas?</a:t>
            </a:r>
          </a:p>
        </p:txBody>
      </p:sp>
    </p:spTree>
    <p:extLst>
      <p:ext uri="{BB962C8B-B14F-4D97-AF65-F5344CB8AC3E}">
        <p14:creationId xmlns:p14="http://schemas.microsoft.com/office/powerpoint/2010/main" val="2129569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553" y="1042201"/>
            <a:ext cx="10515600" cy="1325563"/>
          </a:xfrm>
        </p:spPr>
        <p:txBody>
          <a:bodyPr/>
          <a:lstStyle/>
          <a:p>
            <a:r>
              <a:rPr lang="fr-FR" sz="4000" dirty="0"/>
              <a:t>Aujourd’hui, des dispositifs de prise en compte des enfants divers</a:t>
            </a:r>
          </a:p>
        </p:txBody>
      </p:sp>
      <p:sp>
        <p:nvSpPr>
          <p:cNvPr id="3" name="Espace réservé du texte 2"/>
          <p:cNvSpPr>
            <a:spLocks noGrp="1"/>
          </p:cNvSpPr>
          <p:nvPr>
            <p:ph type="body" idx="1"/>
          </p:nvPr>
        </p:nvSpPr>
        <p:spPr>
          <a:xfrm>
            <a:off x="838200" y="2916195"/>
            <a:ext cx="10515600" cy="3260767"/>
          </a:xfrm>
        </p:spPr>
        <p:txBody>
          <a:bodyPr/>
          <a:lstStyle/>
          <a:p>
            <a:r>
              <a:rPr lang="fr-FR" dirty="0"/>
              <a:t>majorations de durée d’assurance et bonifications en nombre de trimestres (prise en compte différente public / privé, et selon que les enfants sont nés avant ou après 2004)</a:t>
            </a:r>
          </a:p>
          <a:p>
            <a:r>
              <a:rPr lang="fr-FR" dirty="0"/>
              <a:t>Majoration de pension pour 3 enfants de 10% + 5% par enfant au delà (limité à un taux de pension de 100%)</a:t>
            </a:r>
          </a:p>
          <a:p>
            <a:r>
              <a:rPr lang="fr-FR" dirty="0"/>
              <a:t>Prise en compte complète pour les cotisations des périodes de  temps partiels de droit ou d’interruption pour élever un enfant</a:t>
            </a:r>
          </a:p>
        </p:txBody>
      </p:sp>
      <p:sp>
        <p:nvSpPr>
          <p:cNvPr id="4" name="Titre 1">
            <a:extLst>
              <a:ext uri="{FF2B5EF4-FFF2-40B4-BE49-F238E27FC236}">
                <a16:creationId xmlns="" xmlns:a16="http://schemas.microsoft.com/office/drawing/2014/main" id="{47502C9C-B9EE-492D-B89E-330432B09CAD}"/>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pic>
        <p:nvPicPr>
          <p:cNvPr id="5" name="Image 4">
            <a:extLst>
              <a:ext uri="{FF2B5EF4-FFF2-40B4-BE49-F238E27FC236}">
                <a16:creationId xmlns="" xmlns:a16="http://schemas.microsoft.com/office/drawing/2014/main" id="{08AD816E-820A-4228-85D6-6873F5C10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77756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47487"/>
            <a:ext cx="10515600" cy="1325563"/>
          </a:xfrm>
        </p:spPr>
        <p:txBody>
          <a:bodyPr/>
          <a:lstStyle/>
          <a:p>
            <a:r>
              <a:rPr lang="fr-FR" sz="3600" dirty="0"/>
              <a:t>Les droits pour enfants dans le nouveau système : </a:t>
            </a:r>
            <a:br>
              <a:rPr lang="fr-FR" sz="3600" dirty="0"/>
            </a:br>
            <a:r>
              <a:rPr lang="fr-FR" sz="3600" dirty="0"/>
              <a:t>un dispositif unique mais insuffisant</a:t>
            </a:r>
          </a:p>
        </p:txBody>
      </p:sp>
      <p:sp>
        <p:nvSpPr>
          <p:cNvPr id="3" name="Espace réservé du texte 2"/>
          <p:cNvSpPr>
            <a:spLocks noGrp="1"/>
          </p:cNvSpPr>
          <p:nvPr>
            <p:ph type="body" idx="1"/>
          </p:nvPr>
        </p:nvSpPr>
        <p:spPr>
          <a:xfrm>
            <a:off x="838200" y="2384853"/>
            <a:ext cx="10515600" cy="3792109"/>
          </a:xfrm>
        </p:spPr>
        <p:txBody>
          <a:bodyPr/>
          <a:lstStyle/>
          <a:p>
            <a:r>
              <a:rPr lang="fr-FR" sz="2000" dirty="0"/>
              <a:t>Un seul dispositif est proposé: une majoration de pension de 5 % par enfant pour l’un des deux parents. Aux 4 ans de l’enfant, les parents choisiraient auquel des deux cette majoration serait attribuée ou, à défaut, les droits seraient automatiquement attribués à la mère. </a:t>
            </a:r>
          </a:p>
          <a:p>
            <a:r>
              <a:rPr lang="fr-FR" sz="2000" dirty="0"/>
              <a:t>La majoration de pension pour trois enfants et plus serait supprimée.</a:t>
            </a:r>
          </a:p>
          <a:p>
            <a:r>
              <a:rPr lang="fr-FR" sz="2000" dirty="0"/>
              <a:t>En cas d’interruption d’activité, des points « gratuits » seraient attribués mais uniquement aux parents bénéficiant de certaines prestations et comptabilisés a minima, sur la base de seulement 60 % du SMIC. </a:t>
            </a:r>
            <a:r>
              <a:rPr lang="fr-FR" sz="2000" b="1" dirty="0"/>
              <a:t>C’est la fin de la prise en compte des temps partiels de droit comme du temps </a:t>
            </a:r>
            <a:r>
              <a:rPr lang="fr-FR" sz="2000" b="1" dirty="0" smtClean="0"/>
              <a:t>plein</a:t>
            </a:r>
            <a:endParaRPr lang="fr-FR" sz="2000" b="1" dirty="0"/>
          </a:p>
          <a:p>
            <a:r>
              <a:rPr lang="fr-FR" sz="2000" dirty="0"/>
              <a:t>On ne sait pas à partir de quand ces nouvelles règles s’appliqueraient, il est question de les appliquer dès 2025, quelle que soit la date de naissance de l’enfant.</a:t>
            </a:r>
          </a:p>
        </p:txBody>
      </p:sp>
      <p:sp>
        <p:nvSpPr>
          <p:cNvPr id="4" name="Titre 1">
            <a:extLst>
              <a:ext uri="{FF2B5EF4-FFF2-40B4-BE49-F238E27FC236}">
                <a16:creationId xmlns="" xmlns:a16="http://schemas.microsoft.com/office/drawing/2014/main" id="{B7DCA031-60A1-4C7B-BE1A-F87ACF978DA7}"/>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pic>
        <p:nvPicPr>
          <p:cNvPr id="5" name="Image 4">
            <a:extLst>
              <a:ext uri="{FF2B5EF4-FFF2-40B4-BE49-F238E27FC236}">
                <a16:creationId xmlns="" xmlns:a16="http://schemas.microsoft.com/office/drawing/2014/main" id="{9A3D9929-E752-4A23-9665-7E924AF7D7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4039205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transition pour les droits à enfants?</a:t>
            </a:r>
            <a:endParaRPr lang="fr-FR" dirty="0"/>
          </a:p>
        </p:txBody>
      </p:sp>
      <p:sp>
        <p:nvSpPr>
          <p:cNvPr id="3" name="Espace réservé du texte 2"/>
          <p:cNvSpPr>
            <a:spLocks noGrp="1"/>
          </p:cNvSpPr>
          <p:nvPr>
            <p:ph type="body" idx="1"/>
          </p:nvPr>
        </p:nvSpPr>
        <p:spPr/>
        <p:txBody>
          <a:bodyPr/>
          <a:lstStyle/>
          <a:p>
            <a:r>
              <a:rPr lang="fr-FR" dirty="0" smtClean="0"/>
              <a:t>Aucune précision n’est donnée</a:t>
            </a:r>
          </a:p>
          <a:p>
            <a:r>
              <a:rPr lang="fr-FR" dirty="0" smtClean="0"/>
              <a:t>Si la règle des 5% par enfants est appliquée dès 2025, de nombreuses perdantes, en particulier pour les enfants nés avant 2004. </a:t>
            </a:r>
          </a:p>
          <a:p>
            <a:endParaRPr lang="fr-FR" dirty="0"/>
          </a:p>
        </p:txBody>
      </p:sp>
    </p:spTree>
    <p:extLst>
      <p:ext uri="{BB962C8B-B14F-4D97-AF65-F5344CB8AC3E}">
        <p14:creationId xmlns:p14="http://schemas.microsoft.com/office/powerpoint/2010/main" val="380191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Shape 87"/>
        <p:cNvGrpSpPr/>
        <p:nvPr/>
      </p:nvGrpSpPr>
      <p:grpSpPr>
        <a:xfrm>
          <a:off x="0" y="0"/>
          <a:ext cx="0" cy="0"/>
          <a:chOff x="0" y="0"/>
          <a:chExt cx="0" cy="0"/>
        </a:xfrm>
      </p:grpSpPr>
      <p:sp>
        <p:nvSpPr>
          <p:cNvPr id="88" name="Shape 88"/>
          <p:cNvSpPr txBox="1"/>
          <p:nvPr/>
        </p:nvSpPr>
        <p:spPr>
          <a:xfrm>
            <a:off x="-109046" y="0"/>
            <a:ext cx="12301046" cy="914400"/>
          </a:xfrm>
          <a:prstGeom prst="rect">
            <a:avLst/>
          </a:prstGeom>
          <a:solidFill>
            <a:schemeClr val="lt1"/>
          </a:solidFill>
          <a:ln>
            <a:noFill/>
          </a:ln>
        </p:spPr>
        <p:txBody>
          <a:bodyPr wrap="square" lIns="91425" tIns="45700" rIns="91425" bIns="45700" anchor="ctr" anchorCtr="1">
            <a:noAutofit/>
          </a:bodyPr>
          <a:lstStyle/>
          <a:p>
            <a:pPr lvl="0" algn="ctr"/>
            <a:r>
              <a:rPr lang="fr-FR" sz="4800" dirty="0">
                <a:solidFill>
                  <a:srgbClr val="B80008"/>
                </a:solidFill>
                <a:latin typeface="Bebas Neue" charset="0"/>
                <a:ea typeface="Bebas Neue" charset="0"/>
                <a:cs typeface="Bebas Neue" charset="0"/>
              </a:rPr>
              <a:t> Des enjeux pour l’ensemble des salariés</a:t>
            </a:r>
            <a:endParaRPr sz="3200" dirty="0">
              <a:latin typeface="Bebas Neue" charset="0"/>
              <a:ea typeface="Bebas Neue" charset="0"/>
              <a:cs typeface="Bebas Neue" charset="0"/>
            </a:endParaRPr>
          </a:p>
        </p:txBody>
      </p:sp>
      <p:sp>
        <p:nvSpPr>
          <p:cNvPr id="92" name="Shape 92"/>
          <p:cNvSpPr txBox="1"/>
          <p:nvPr/>
        </p:nvSpPr>
        <p:spPr>
          <a:xfrm>
            <a:off x="1371600" y="1858780"/>
            <a:ext cx="9400032" cy="4304277"/>
          </a:xfrm>
          <a:prstGeom prst="rect">
            <a:avLst/>
          </a:prstGeom>
          <a:noFill/>
          <a:ln>
            <a:noFill/>
          </a:ln>
        </p:spPr>
        <p:txBody>
          <a:bodyPr wrap="square" lIns="91425" tIns="45700" rIns="91425" bIns="45700" anchor="t" anchorCtr="0">
            <a:noAutofit/>
          </a:bodyPr>
          <a:lstStyle/>
          <a:p>
            <a:pPr marL="342900" lvl="0" indent="17463"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i="1" kern="1200" dirty="0">
                <a:solidFill>
                  <a:prstClr val="black"/>
                </a:solidFill>
                <a:latin typeface="Tahoma" panose="020B0604030504040204" pitchFamily="34" charset="0"/>
                <a:ea typeface="Tahoma" panose="020B0604030504040204" pitchFamily="34" charset="0"/>
                <a:cs typeface="Tahoma" panose="020B0604030504040204" pitchFamily="34" charset="0"/>
              </a:rPr>
              <a:t>« Un système juste, unique et transparent pour protéger mieux ceux dont les carrières sont hachées, instables et atypiques »</a:t>
            </a:r>
            <a:r>
              <a:rPr lang="fr-FR" altLang="fr-FR"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Comment croire à ce discours alors que c’est désormais l’ensemble d’une carrière, y compris les mauvaises périodes, qui serait prise en compte  et non plus les meilleures années ?</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 4">
            <a:extLst>
              <a:ext uri="{FF2B5EF4-FFF2-40B4-BE49-F238E27FC236}">
                <a16:creationId xmlns="" xmlns:a16="http://schemas.microsoft.com/office/drawing/2014/main" id="{53C08B55-788A-49F8-BB36-3462E8115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367138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 xmlns:a16="http://schemas.microsoft.com/office/drawing/2014/main" id="{8024DFBC-B0D5-43F4-B565-75A09188E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27" name="Bulle ronde 26"/>
          <p:cNvSpPr/>
          <p:nvPr/>
        </p:nvSpPr>
        <p:spPr>
          <a:xfrm>
            <a:off x="143933" y="3789363"/>
            <a:ext cx="5088467" cy="1943100"/>
          </a:xfrm>
          <a:prstGeom prst="wedgeEllipseCallout">
            <a:avLst>
              <a:gd name="adj1" fmla="val -19359"/>
              <a:gd name="adj2" fmla="val 5526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63490" name="Titre 3"/>
          <p:cNvSpPr>
            <a:spLocks noGrp="1"/>
          </p:cNvSpPr>
          <p:nvPr>
            <p:ph type="title"/>
          </p:nvPr>
        </p:nvSpPr>
        <p:spPr>
          <a:xfrm>
            <a:off x="446257" y="624424"/>
            <a:ext cx="11390518" cy="1066268"/>
          </a:xfrm>
        </p:spPr>
        <p:txBody>
          <a:bodyPr/>
          <a:lstStyle/>
          <a:p>
            <a:r>
              <a:rPr lang="fr-FR" sz="3200" dirty="0">
                <a:latin typeface="Calibri" charset="0"/>
              </a:rPr>
              <a:t>La pension de réversion, un système certes complexe aujourd’hui</a:t>
            </a:r>
          </a:p>
        </p:txBody>
      </p:sp>
      <p:sp>
        <p:nvSpPr>
          <p:cNvPr id="5" name="Rectangle horizontal à deux flèches 4"/>
          <p:cNvSpPr/>
          <p:nvPr/>
        </p:nvSpPr>
        <p:spPr>
          <a:xfrm>
            <a:off x="4415367" y="1773239"/>
            <a:ext cx="3361267" cy="1584325"/>
          </a:xfrm>
          <a:prstGeom prst="leftRightArrowCallout">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bg1"/>
                </a:solidFill>
              </a:rPr>
              <a:t>Pension du ou de la </a:t>
            </a:r>
            <a:r>
              <a:rPr lang="fr-FR" b="1" dirty="0" err="1">
                <a:solidFill>
                  <a:schemeClr val="bg1"/>
                </a:solidFill>
              </a:rPr>
              <a:t>retraité.e</a:t>
            </a:r>
            <a:r>
              <a:rPr lang="fr-FR" b="1" dirty="0">
                <a:solidFill>
                  <a:schemeClr val="bg1"/>
                </a:solidFill>
              </a:rPr>
              <a:t> </a:t>
            </a:r>
            <a:r>
              <a:rPr lang="fr-FR" b="1" dirty="0" err="1">
                <a:solidFill>
                  <a:schemeClr val="bg1"/>
                </a:solidFill>
              </a:rPr>
              <a:t>décédé.e</a:t>
            </a:r>
            <a:endParaRPr lang="fr-FR" b="1" dirty="0">
              <a:solidFill>
                <a:schemeClr val="bg1"/>
              </a:solidFill>
            </a:endParaRPr>
          </a:p>
        </p:txBody>
      </p:sp>
      <p:sp>
        <p:nvSpPr>
          <p:cNvPr id="6" name="ZoneTexte 5"/>
          <p:cNvSpPr txBox="1"/>
          <p:nvPr/>
        </p:nvSpPr>
        <p:spPr>
          <a:xfrm>
            <a:off x="7920567" y="1557339"/>
            <a:ext cx="3744384" cy="522287"/>
          </a:xfrm>
          <a:prstGeom prst="rect">
            <a:avLst/>
          </a:prstGeom>
          <a:noFill/>
        </p:spPr>
        <p:txBody>
          <a:bodyPr>
            <a:spAutoFit/>
          </a:bodyPr>
          <a:lstStyle/>
          <a:p>
            <a:pPr algn="ctr">
              <a:defRPr/>
            </a:pPr>
            <a:r>
              <a:rPr lang="fr-FR" sz="2800" b="1" dirty="0">
                <a:solidFill>
                  <a:schemeClr val="accent5">
                    <a:lumMod val="75000"/>
                  </a:schemeClr>
                </a:solidFill>
              </a:rPr>
              <a:t>Fonctionnaire</a:t>
            </a:r>
          </a:p>
        </p:txBody>
      </p:sp>
      <p:sp>
        <p:nvSpPr>
          <p:cNvPr id="7" name="ZoneTexte 6"/>
          <p:cNvSpPr txBox="1"/>
          <p:nvPr/>
        </p:nvSpPr>
        <p:spPr>
          <a:xfrm>
            <a:off x="431800" y="1479551"/>
            <a:ext cx="3744384" cy="523875"/>
          </a:xfrm>
          <a:prstGeom prst="rect">
            <a:avLst/>
          </a:prstGeom>
          <a:noFill/>
        </p:spPr>
        <p:txBody>
          <a:bodyPr>
            <a:spAutoFit/>
          </a:bodyPr>
          <a:lstStyle/>
          <a:p>
            <a:pPr algn="ctr">
              <a:defRPr/>
            </a:pPr>
            <a:r>
              <a:rPr lang="fr-FR" sz="2800" b="1" dirty="0">
                <a:solidFill>
                  <a:schemeClr val="accent5">
                    <a:lumMod val="50000"/>
                  </a:schemeClr>
                </a:solidFill>
              </a:rPr>
              <a:t>Privé</a:t>
            </a:r>
          </a:p>
        </p:txBody>
      </p:sp>
      <p:sp>
        <p:nvSpPr>
          <p:cNvPr id="8" name="ZoneTexte 7"/>
          <p:cNvSpPr txBox="1"/>
          <p:nvPr/>
        </p:nvSpPr>
        <p:spPr>
          <a:xfrm>
            <a:off x="446257" y="2010906"/>
            <a:ext cx="3744416" cy="307777"/>
          </a:xfrm>
          <a:prstGeom prst="rect">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fr-FR" dirty="0"/>
              <a:t>54% de la pension du RG</a:t>
            </a:r>
          </a:p>
        </p:txBody>
      </p:sp>
      <p:sp>
        <p:nvSpPr>
          <p:cNvPr id="9" name="ZoneTexte 8"/>
          <p:cNvSpPr txBox="1"/>
          <p:nvPr/>
        </p:nvSpPr>
        <p:spPr>
          <a:xfrm>
            <a:off x="466000" y="2782670"/>
            <a:ext cx="3744416" cy="307777"/>
          </a:xfrm>
          <a:prstGeom prst="rect">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fr-FR" dirty="0"/>
              <a:t>60% de la pension ARRCO-AGIRC</a:t>
            </a:r>
          </a:p>
        </p:txBody>
      </p:sp>
      <p:sp>
        <p:nvSpPr>
          <p:cNvPr id="12" name="Rectangle 11"/>
          <p:cNvSpPr>
            <a:spLocks noChangeAspect="1"/>
          </p:cNvSpPr>
          <p:nvPr/>
        </p:nvSpPr>
        <p:spPr>
          <a:xfrm>
            <a:off x="2056879" y="2064330"/>
            <a:ext cx="325828" cy="923330"/>
          </a:xfrm>
          <a:prstGeom prst="rect">
            <a:avLst/>
          </a:prstGeom>
          <a:noFill/>
        </p:spPr>
        <p:txBody>
          <a:bodyPr>
            <a:spAutoFit/>
          </a:bodyPr>
          <a:lstStyle/>
          <a:p>
            <a:pPr algn="ctr">
              <a:defRPr/>
            </a:pPr>
            <a:r>
              <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13" name="ZoneTexte 12"/>
          <p:cNvSpPr txBox="1"/>
          <p:nvPr/>
        </p:nvSpPr>
        <p:spPr>
          <a:xfrm>
            <a:off x="7920203" y="2195572"/>
            <a:ext cx="3744416" cy="738664"/>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endParaRPr lang="fr-FR" dirty="0"/>
          </a:p>
          <a:p>
            <a:pPr algn="ctr">
              <a:defRPr/>
            </a:pPr>
            <a:r>
              <a:rPr lang="fr-FR" dirty="0"/>
              <a:t>50% de la pension</a:t>
            </a:r>
          </a:p>
          <a:p>
            <a:pPr algn="ctr">
              <a:defRPr/>
            </a:pPr>
            <a:endParaRPr lang="fr-FR" dirty="0"/>
          </a:p>
        </p:txBody>
      </p:sp>
      <p:sp>
        <p:nvSpPr>
          <p:cNvPr id="14" name="Flèche vers le bas 13"/>
          <p:cNvSpPr/>
          <p:nvPr/>
        </p:nvSpPr>
        <p:spPr>
          <a:xfrm>
            <a:off x="1134533" y="3436939"/>
            <a:ext cx="289984" cy="7207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Flèche vers le bas 14"/>
          <p:cNvSpPr/>
          <p:nvPr/>
        </p:nvSpPr>
        <p:spPr>
          <a:xfrm>
            <a:off x="3407833" y="3429000"/>
            <a:ext cx="287867" cy="7207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Flèche vers le bas 15"/>
          <p:cNvSpPr/>
          <p:nvPr/>
        </p:nvSpPr>
        <p:spPr>
          <a:xfrm>
            <a:off x="8464551" y="3124201"/>
            <a:ext cx="287867" cy="10334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lèche vers le bas 16"/>
          <p:cNvSpPr/>
          <p:nvPr/>
        </p:nvSpPr>
        <p:spPr>
          <a:xfrm>
            <a:off x="10816167" y="3124201"/>
            <a:ext cx="287867" cy="10334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Organigramme : Extraire 17"/>
          <p:cNvSpPr/>
          <p:nvPr/>
        </p:nvSpPr>
        <p:spPr>
          <a:xfrm>
            <a:off x="311151" y="4189413"/>
            <a:ext cx="1936749" cy="1008062"/>
          </a:xfrm>
          <a:prstGeom prst="flowChartExtra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b">
            <a:normAutofit/>
          </a:bodyPr>
          <a:lstStyle/>
          <a:p>
            <a:pPr algn="ctr">
              <a:defRPr/>
            </a:pPr>
            <a:r>
              <a:rPr lang="fr-FR" sz="1400" dirty="0"/>
              <a:t>Epoux.se</a:t>
            </a:r>
          </a:p>
        </p:txBody>
      </p:sp>
      <p:sp>
        <p:nvSpPr>
          <p:cNvPr id="19" name="Organigramme : Fusion 18"/>
          <p:cNvSpPr/>
          <p:nvPr/>
        </p:nvSpPr>
        <p:spPr>
          <a:xfrm>
            <a:off x="2559052" y="4157664"/>
            <a:ext cx="1985433" cy="1000125"/>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sz="1400" dirty="0"/>
              <a:t>Ex époux.se</a:t>
            </a:r>
          </a:p>
        </p:txBody>
      </p:sp>
      <p:sp>
        <p:nvSpPr>
          <p:cNvPr id="20" name="Organigramme : Extraire 19"/>
          <p:cNvSpPr/>
          <p:nvPr/>
        </p:nvSpPr>
        <p:spPr>
          <a:xfrm>
            <a:off x="7641168" y="4149726"/>
            <a:ext cx="1934633" cy="1008063"/>
          </a:xfrm>
          <a:prstGeom prst="flowChartExtra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b">
            <a:normAutofit/>
          </a:bodyPr>
          <a:lstStyle/>
          <a:p>
            <a:pPr algn="ctr">
              <a:defRPr/>
            </a:pPr>
            <a:r>
              <a:rPr lang="fr-FR" sz="1400" dirty="0"/>
              <a:t>Epoux.se</a:t>
            </a:r>
          </a:p>
        </p:txBody>
      </p:sp>
      <p:sp>
        <p:nvSpPr>
          <p:cNvPr id="21" name="Organigramme : Fusion 20"/>
          <p:cNvSpPr/>
          <p:nvPr/>
        </p:nvSpPr>
        <p:spPr>
          <a:xfrm>
            <a:off x="9967385" y="4189414"/>
            <a:ext cx="1985433" cy="1000125"/>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sz="1400" dirty="0"/>
              <a:t>Ex époux.se</a:t>
            </a:r>
          </a:p>
        </p:txBody>
      </p:sp>
      <p:sp>
        <p:nvSpPr>
          <p:cNvPr id="28" name="Bulle ronde 27"/>
          <p:cNvSpPr/>
          <p:nvPr/>
        </p:nvSpPr>
        <p:spPr>
          <a:xfrm>
            <a:off x="7431618" y="3789363"/>
            <a:ext cx="2353733" cy="1871662"/>
          </a:xfrm>
          <a:prstGeom prst="wedgeEllipseCallout">
            <a:avLst>
              <a:gd name="adj1" fmla="val -54324"/>
              <a:gd name="adj2" fmla="val 4110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Bulle ronde 28"/>
          <p:cNvSpPr/>
          <p:nvPr/>
        </p:nvSpPr>
        <p:spPr>
          <a:xfrm>
            <a:off x="9791701" y="3789363"/>
            <a:ext cx="2400300" cy="1727200"/>
          </a:xfrm>
          <a:prstGeom prst="wedgeEllipseCallout">
            <a:avLst>
              <a:gd name="adj1" fmla="val -35993"/>
              <a:gd name="adj2" fmla="val 6168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514" name="ZoneTexte 29"/>
          <p:cNvSpPr txBox="1">
            <a:spLocks noChangeArrowheads="1"/>
          </p:cNvSpPr>
          <p:nvPr/>
        </p:nvSpPr>
        <p:spPr bwMode="auto">
          <a:xfrm>
            <a:off x="624418" y="5907089"/>
            <a:ext cx="52789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fr-FR" sz="1400">
                <a:solidFill>
                  <a:srgbClr val="FF0000"/>
                </a:solidFill>
              </a:rPr>
              <a:t>Si âgé.e de plus de 55 ans</a:t>
            </a:r>
          </a:p>
          <a:p>
            <a:pPr algn="just" eaLnBrk="1" hangingPunct="1">
              <a:buFontTx/>
              <a:buChar char="-"/>
            </a:pPr>
            <a:r>
              <a:rPr lang="fr-FR" sz="1400">
                <a:solidFill>
                  <a:srgbClr val="FF0000"/>
                </a:solidFill>
              </a:rPr>
              <a:t>Si les ressources personnelles sont inférieures à 1691€ par mois (pour la base)</a:t>
            </a:r>
          </a:p>
        </p:txBody>
      </p:sp>
      <p:sp>
        <p:nvSpPr>
          <p:cNvPr id="63515" name="ZoneTexte 30"/>
          <p:cNvSpPr txBox="1">
            <a:spLocks noChangeArrowheads="1"/>
          </p:cNvSpPr>
          <p:nvPr/>
        </p:nvSpPr>
        <p:spPr bwMode="auto">
          <a:xfrm>
            <a:off x="6096001" y="5661025"/>
            <a:ext cx="1824567"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dirty="0">
                <a:solidFill>
                  <a:srgbClr val="FF0000"/>
                </a:solidFill>
              </a:rPr>
              <a:t>Si </a:t>
            </a:r>
            <a:r>
              <a:rPr lang="fr-FR" sz="1400" dirty="0" err="1">
                <a:solidFill>
                  <a:srgbClr val="FF0000"/>
                </a:solidFill>
              </a:rPr>
              <a:t>marié.e</a:t>
            </a:r>
            <a:r>
              <a:rPr lang="fr-FR" sz="1400" dirty="0">
                <a:solidFill>
                  <a:srgbClr val="FF0000"/>
                </a:solidFill>
              </a:rPr>
              <a:t> depuis au moins 4 ans ou enfant</a:t>
            </a:r>
          </a:p>
        </p:txBody>
      </p:sp>
      <p:sp>
        <p:nvSpPr>
          <p:cNvPr id="63516" name="ZoneTexte 31"/>
          <p:cNvSpPr txBox="1">
            <a:spLocks noChangeArrowheads="1"/>
          </p:cNvSpPr>
          <p:nvPr/>
        </p:nvSpPr>
        <p:spPr bwMode="auto">
          <a:xfrm>
            <a:off x="8727018" y="5769691"/>
            <a:ext cx="2377016"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dirty="0">
                <a:solidFill>
                  <a:srgbClr val="FF0000"/>
                </a:solidFill>
              </a:rPr>
              <a:t>Si n’est pas en couple (mariage, PACS, concubinage)</a:t>
            </a:r>
          </a:p>
        </p:txBody>
      </p:sp>
      <p:sp>
        <p:nvSpPr>
          <p:cNvPr id="63517" name="ZoneTexte 32"/>
          <p:cNvSpPr txBox="1">
            <a:spLocks noChangeArrowheads="1"/>
          </p:cNvSpPr>
          <p:nvPr/>
        </p:nvSpPr>
        <p:spPr bwMode="auto">
          <a:xfrm>
            <a:off x="510118" y="5176838"/>
            <a:ext cx="374438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t>Répartition au prorata du mariage</a:t>
            </a:r>
          </a:p>
        </p:txBody>
      </p:sp>
      <p:sp>
        <p:nvSpPr>
          <p:cNvPr id="63518" name="ZoneTexte 33"/>
          <p:cNvSpPr txBox="1">
            <a:spLocks noChangeArrowheads="1"/>
          </p:cNvSpPr>
          <p:nvPr/>
        </p:nvSpPr>
        <p:spPr bwMode="auto">
          <a:xfrm>
            <a:off x="7920567" y="3295948"/>
            <a:ext cx="37443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dirty="0"/>
              <a:t>Répartition</a:t>
            </a:r>
            <a:br>
              <a:rPr lang="fr-FR" sz="1200" b="1" dirty="0"/>
            </a:br>
            <a:r>
              <a:rPr lang="fr-FR" sz="1200" b="1" dirty="0"/>
              <a:t>au prorata du mariage</a:t>
            </a:r>
          </a:p>
        </p:txBody>
      </p:sp>
      <p:sp>
        <p:nvSpPr>
          <p:cNvPr id="30" name="Titre 1">
            <a:extLst>
              <a:ext uri="{FF2B5EF4-FFF2-40B4-BE49-F238E27FC236}">
                <a16:creationId xmlns="" xmlns:a16="http://schemas.microsoft.com/office/drawing/2014/main" id="{C33643CA-0129-44BE-82E0-BA4B88A5238F}"/>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spTree>
    <p:extLst>
      <p:ext uri="{BB962C8B-B14F-4D97-AF65-F5344CB8AC3E}">
        <p14:creationId xmlns:p14="http://schemas.microsoft.com/office/powerpoint/2010/main" val="98193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2" name="Shape 102"/>
          <p:cNvSpPr txBox="1"/>
          <p:nvPr/>
        </p:nvSpPr>
        <p:spPr>
          <a:xfrm>
            <a:off x="494269" y="1508432"/>
            <a:ext cx="11219935" cy="4338191"/>
          </a:xfrm>
          <a:prstGeom prst="rect">
            <a:avLst/>
          </a:prstGeom>
          <a:noFill/>
          <a:ln>
            <a:noFill/>
          </a:ln>
        </p:spPr>
        <p:txBody>
          <a:bodyPr wrap="square" lIns="91425" tIns="45700" rIns="91425" bIns="45700" anchor="t" anchorCtr="0">
            <a:noAutofit/>
          </a:bodyPr>
          <a:lstStyle/>
          <a:p>
            <a:pPr algn="ctr"/>
            <a:r>
              <a:rPr lang="fr-FR" sz="3600" b="1" dirty="0">
                <a:latin typeface="Arial" panose="020B0604020202020204" pitchFamily="34" charset="0"/>
                <a:ea typeface="Tahoma" panose="020B0604030504040204" pitchFamily="34" charset="0"/>
                <a:cs typeface="Arial" panose="020B0604020202020204" pitchFamily="34" charset="0"/>
              </a:rPr>
              <a:t>La pension de réversion dans le rapport Delevoye</a:t>
            </a:r>
          </a:p>
          <a:p>
            <a:endParaRPr lang="fr-FR" sz="2800" dirty="0">
              <a:latin typeface="Arial" panose="020B0604020202020204" pitchFamily="34" charset="0"/>
              <a:ea typeface="Tahoma" panose="020B0604030504040204" pitchFamily="34" charset="0"/>
              <a:cs typeface="Arial" panose="020B0604020202020204" pitchFamily="34" charset="0"/>
            </a:endParaRPr>
          </a:p>
          <a:p>
            <a:pPr marL="444500">
              <a:tabLst>
                <a:tab pos="10218738" algn="l"/>
              </a:tabLst>
            </a:pPr>
            <a:r>
              <a:rPr lang="fr-FR" sz="2800" dirty="0">
                <a:latin typeface="Arial" panose="020B0604020202020204" pitchFamily="34" charset="0"/>
                <a:ea typeface="Tahoma" panose="020B0604030504040204" pitchFamily="34" charset="0"/>
                <a:cs typeface="Arial" panose="020B0604020202020204" pitchFamily="34" charset="0"/>
              </a:rPr>
              <a:t>Elle serait désormais versée en référence à un revenu du couple et non plus du conjoint décédé. 70 % des revenus du couple au conjoint survivant. Possible perte pour </a:t>
            </a:r>
            <a:r>
              <a:rPr lang="fr-FR" sz="2800" dirty="0" err="1">
                <a:latin typeface="Arial" panose="020B0604020202020204" pitchFamily="34" charset="0"/>
                <a:ea typeface="Tahoma" panose="020B0604030504040204" pitchFamily="34" charset="0"/>
                <a:cs typeface="Arial" panose="020B0604020202020204" pitchFamily="34" charset="0"/>
              </a:rPr>
              <a:t>certain-es</a:t>
            </a:r>
            <a:r>
              <a:rPr lang="mr-IN" sz="2800" dirty="0">
                <a:latin typeface="Arial" panose="020B0604020202020204" pitchFamily="34" charset="0"/>
                <a:ea typeface="Tahoma" panose="020B0604030504040204" pitchFamily="34" charset="0"/>
                <a:cs typeface="Tahoma" panose="020B0604030504040204" pitchFamily="34" charset="0"/>
              </a:rPr>
              <a:t>…</a:t>
            </a:r>
            <a:endParaRPr lang="fr-FR" sz="2800" dirty="0">
              <a:latin typeface="Arial" panose="020B0604020202020204" pitchFamily="34" charset="0"/>
              <a:ea typeface="Tahoma" panose="020B0604030504040204" pitchFamily="34" charset="0"/>
              <a:cs typeface="Arial" panose="020B0604020202020204" pitchFamily="34" charset="0"/>
            </a:endParaRPr>
          </a:p>
          <a:p>
            <a:pPr marL="444500">
              <a:tabLst>
                <a:tab pos="10218738" algn="l"/>
              </a:tabLst>
            </a:pPr>
            <a:endParaRPr lang="fr-FR" sz="2800" dirty="0">
              <a:latin typeface="Arial" panose="020B0604020202020204" pitchFamily="34" charset="0"/>
              <a:ea typeface="Tahoma" panose="020B0604030504040204" pitchFamily="34" charset="0"/>
              <a:cs typeface="Arial" panose="020B0604020202020204" pitchFamily="34" charset="0"/>
            </a:endParaRPr>
          </a:p>
          <a:p>
            <a:pPr marL="444500">
              <a:tabLst>
                <a:tab pos="10218738" algn="l"/>
              </a:tabLst>
            </a:pPr>
            <a:r>
              <a:rPr lang="fr-FR" sz="2800" dirty="0">
                <a:latin typeface="Arial" panose="020B0604020202020204" pitchFamily="34" charset="0"/>
                <a:ea typeface="Tahoma" panose="020B0604030504040204" pitchFamily="34" charset="0"/>
                <a:cs typeface="Arial" panose="020B0604020202020204" pitchFamily="34" charset="0"/>
              </a:rPr>
              <a:t>89% de femmes parmi ceux qui la perçoivent</a:t>
            </a:r>
          </a:p>
          <a:p>
            <a:pPr marL="444500">
              <a:tabLst>
                <a:tab pos="10218738" algn="l"/>
              </a:tabLst>
            </a:pPr>
            <a:endParaRPr lang="fr-FR" sz="2800" dirty="0">
              <a:latin typeface="Arial" panose="020B0604020202020204" pitchFamily="34" charset="0"/>
              <a:ea typeface="Tahoma" panose="020B0604030504040204" pitchFamily="34" charset="0"/>
              <a:cs typeface="Arial" panose="020B0604020202020204" pitchFamily="34" charset="0"/>
            </a:endParaRPr>
          </a:p>
          <a:p>
            <a:pPr marL="444500">
              <a:tabLst>
                <a:tab pos="10218738" algn="l"/>
              </a:tabLst>
            </a:pPr>
            <a:r>
              <a:rPr lang="fr-FR" sz="2800" dirty="0">
                <a:latin typeface="Arial" panose="020B0604020202020204" pitchFamily="34" charset="0"/>
                <a:ea typeface="Tahoma" panose="020B0604030504040204" pitchFamily="34" charset="0"/>
                <a:cs typeface="Arial" panose="020B0604020202020204" pitchFamily="34" charset="0"/>
              </a:rPr>
              <a:t>4,4M de veufs et de veuves</a:t>
            </a:r>
          </a:p>
          <a:p>
            <a:endParaRPr lang="fr-FR" sz="3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Image 4">
            <a:extLst>
              <a:ext uri="{FF2B5EF4-FFF2-40B4-BE49-F238E27FC236}">
                <a16:creationId xmlns="" xmlns:a16="http://schemas.microsoft.com/office/drawing/2014/main" id="{9A1E73C8-ACE2-47A3-8746-828AC98D6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6" name="Titre 1">
            <a:extLst>
              <a:ext uri="{FF2B5EF4-FFF2-40B4-BE49-F238E27FC236}">
                <a16:creationId xmlns="" xmlns:a16="http://schemas.microsoft.com/office/drawing/2014/main" id="{7352BA65-2107-4CEE-AC89-925878A57D93}"/>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spTree>
    <p:extLst>
      <p:ext uri="{BB962C8B-B14F-4D97-AF65-F5344CB8AC3E}">
        <p14:creationId xmlns:p14="http://schemas.microsoft.com/office/powerpoint/2010/main" val="2116648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40053"/>
            <a:ext cx="10515600" cy="1325563"/>
          </a:xfrm>
        </p:spPr>
        <p:txBody>
          <a:bodyPr/>
          <a:lstStyle/>
          <a:p>
            <a:r>
              <a:rPr lang="fr-FR" dirty="0"/>
              <a:t>Les minima de pension aujourd’hui</a:t>
            </a:r>
          </a:p>
        </p:txBody>
      </p:sp>
      <p:sp>
        <p:nvSpPr>
          <p:cNvPr id="3" name="Espace réservé du texte 2"/>
          <p:cNvSpPr>
            <a:spLocks noGrp="1"/>
          </p:cNvSpPr>
          <p:nvPr>
            <p:ph type="body" idx="1"/>
          </p:nvPr>
        </p:nvSpPr>
        <p:spPr>
          <a:xfrm>
            <a:off x="838200" y="2533135"/>
            <a:ext cx="10515600" cy="3643828"/>
          </a:xfrm>
        </p:spPr>
        <p:txBody>
          <a:bodyPr/>
          <a:lstStyle/>
          <a:p>
            <a:r>
              <a:rPr lang="fr-FR" kern="1200" dirty="0"/>
              <a:t>Un minimum de pension, dit</a:t>
            </a:r>
            <a:r>
              <a:rPr lang="fr-FR" b="1" kern="1200" dirty="0"/>
              <a:t> </a:t>
            </a:r>
            <a:r>
              <a:rPr lang="fr-FR" kern="1200" dirty="0"/>
              <a:t>minimum contributif (MICO) a été introduit au régime général en 1983, avec</a:t>
            </a:r>
            <a:r>
              <a:rPr lang="fr-FR" b="1" kern="1200" dirty="0"/>
              <a:t> </a:t>
            </a:r>
            <a:r>
              <a:rPr lang="fr-FR" kern="1200" dirty="0"/>
              <a:t>l’idée que les personnes ayant cotisé toute leur vie doivent toucher une pension supérieure au minimum vieillesse. L’équivalent dans la Fonction publique est le minimum garanti (MIGA). Ces minima sont en partie financés par Fonds de solidarité vieillesse (FSV) via la CSG.</a:t>
            </a:r>
          </a:p>
          <a:p>
            <a:endParaRPr lang="fr-FR" dirty="0"/>
          </a:p>
        </p:txBody>
      </p:sp>
      <p:pic>
        <p:nvPicPr>
          <p:cNvPr id="4" name="Image 3">
            <a:extLst>
              <a:ext uri="{FF2B5EF4-FFF2-40B4-BE49-F238E27FC236}">
                <a16:creationId xmlns="" xmlns:a16="http://schemas.microsoft.com/office/drawing/2014/main" id="{8C966721-1AA0-4B95-B48D-067EADE05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5" name="Titre 1">
            <a:extLst>
              <a:ext uri="{FF2B5EF4-FFF2-40B4-BE49-F238E27FC236}">
                <a16:creationId xmlns="" xmlns:a16="http://schemas.microsoft.com/office/drawing/2014/main" id="{A038C6CD-D39F-4892-9613-66AD55401EBC}"/>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spTree>
    <p:extLst>
      <p:ext uri="{BB962C8B-B14F-4D97-AF65-F5344CB8AC3E}">
        <p14:creationId xmlns:p14="http://schemas.microsoft.com/office/powerpoint/2010/main" val="3484957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16600"/>
            <a:ext cx="10515600" cy="1325563"/>
          </a:xfrm>
        </p:spPr>
        <p:txBody>
          <a:bodyPr/>
          <a:lstStyle/>
          <a:p>
            <a:r>
              <a:rPr lang="fr-FR" sz="3600" dirty="0">
                <a:solidFill>
                  <a:schemeClr val="tx1"/>
                </a:solidFill>
              </a:rPr>
              <a:t>Dans le rapport Delevoye: </a:t>
            </a:r>
            <a:br>
              <a:rPr lang="fr-FR" sz="3600" dirty="0">
                <a:solidFill>
                  <a:schemeClr val="tx1"/>
                </a:solidFill>
              </a:rPr>
            </a:br>
            <a:r>
              <a:rPr lang="fr-FR" sz="3600" dirty="0">
                <a:solidFill>
                  <a:schemeClr val="tx1"/>
                </a:solidFill>
              </a:rPr>
              <a:t>un minimum porté à 85% du SMIC ?</a:t>
            </a:r>
          </a:p>
        </p:txBody>
      </p:sp>
      <p:sp>
        <p:nvSpPr>
          <p:cNvPr id="3" name="Espace réservé du texte 2"/>
          <p:cNvSpPr>
            <a:spLocks noGrp="1"/>
          </p:cNvSpPr>
          <p:nvPr>
            <p:ph type="body" idx="1"/>
          </p:nvPr>
        </p:nvSpPr>
        <p:spPr>
          <a:xfrm>
            <a:off x="838200" y="3428999"/>
            <a:ext cx="10515600" cy="2747963"/>
          </a:xfrm>
        </p:spPr>
        <p:txBody>
          <a:bodyPr/>
          <a:lstStyle/>
          <a:p>
            <a:r>
              <a:rPr lang="fr-FR" dirty="0"/>
              <a:t>Ce taux ne s’applique qu’à carrière complète, c’est à dire un nombre d’annuités de plus en plus difficile à </a:t>
            </a:r>
            <a:r>
              <a:rPr lang="fr-FR" dirty="0" smtClean="0"/>
              <a:t>atteindre</a:t>
            </a:r>
          </a:p>
          <a:p>
            <a:r>
              <a:rPr lang="fr-FR" dirty="0" smtClean="0"/>
              <a:t>Une promesse qui date de 2003</a:t>
            </a:r>
            <a:r>
              <a:rPr lang="mr-IN" dirty="0" smtClean="0"/>
              <a:t>…</a:t>
            </a:r>
            <a:endParaRPr lang="fr-FR" dirty="0"/>
          </a:p>
        </p:txBody>
      </p:sp>
      <p:pic>
        <p:nvPicPr>
          <p:cNvPr id="4" name="Image 3">
            <a:extLst>
              <a:ext uri="{FF2B5EF4-FFF2-40B4-BE49-F238E27FC236}">
                <a16:creationId xmlns="" xmlns:a16="http://schemas.microsoft.com/office/drawing/2014/main" id="{60ABDDF3-45F6-4D15-96B4-C4B637FD9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5" name="Titre 1">
            <a:extLst>
              <a:ext uri="{FF2B5EF4-FFF2-40B4-BE49-F238E27FC236}">
                <a16:creationId xmlns="" xmlns:a16="http://schemas.microsoft.com/office/drawing/2014/main" id="{0253E8A1-6A58-42F0-8AF4-0C203EFFD063}"/>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spTree>
    <p:extLst>
      <p:ext uri="{BB962C8B-B14F-4D97-AF65-F5344CB8AC3E}">
        <p14:creationId xmlns:p14="http://schemas.microsoft.com/office/powerpoint/2010/main" val="8121915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012521"/>
            <a:ext cx="10959008" cy="562074"/>
          </a:xfrm>
        </p:spPr>
        <p:txBody>
          <a:bodyPr>
            <a:noAutofit/>
          </a:bodyPr>
          <a:lstStyle/>
          <a:p>
            <a:r>
              <a:rPr lang="fr-FR" sz="3200" dirty="0">
                <a:solidFill>
                  <a:schemeClr val="tx1"/>
                </a:solidFill>
              </a:rPr>
              <a:t>Le dispositif de carrières longues serait maintenu</a:t>
            </a:r>
          </a:p>
        </p:txBody>
      </p:sp>
      <p:sp>
        <p:nvSpPr>
          <p:cNvPr id="3" name="Espace réservé du contenu 2"/>
          <p:cNvSpPr>
            <a:spLocks noGrp="1"/>
          </p:cNvSpPr>
          <p:nvPr>
            <p:ph idx="1"/>
          </p:nvPr>
        </p:nvSpPr>
        <p:spPr>
          <a:xfrm>
            <a:off x="283183" y="2026508"/>
            <a:ext cx="5812817" cy="4118683"/>
          </a:xfrm>
        </p:spPr>
        <p:txBody>
          <a:bodyPr>
            <a:noAutofit/>
          </a:bodyPr>
          <a:lstStyle/>
          <a:p>
            <a:pPr marL="50800" indent="0">
              <a:buNone/>
            </a:pPr>
            <a:r>
              <a:rPr lang="fr-FR" sz="1800" dirty="0">
                <a:solidFill>
                  <a:schemeClr val="tx1"/>
                </a:solidFill>
              </a:rPr>
              <a:t>Trois critères pour bénéficier d'une retraite anticipée pour carrière longue : </a:t>
            </a:r>
          </a:p>
          <a:p>
            <a:pPr lvl="1">
              <a:spcBef>
                <a:spcPts val="1200"/>
              </a:spcBef>
            </a:pPr>
            <a:r>
              <a:rPr lang="fr-FR" sz="1800" dirty="0">
                <a:solidFill>
                  <a:schemeClr val="tx1"/>
                </a:solidFill>
              </a:rPr>
              <a:t>avoir commencé à travailler avant 20 ans ;</a:t>
            </a:r>
          </a:p>
          <a:p>
            <a:pPr lvl="1">
              <a:spcBef>
                <a:spcPts val="1200"/>
              </a:spcBef>
            </a:pPr>
            <a:r>
              <a:rPr lang="fr-FR" sz="1800" dirty="0">
                <a:solidFill>
                  <a:schemeClr val="tx1"/>
                </a:solidFill>
              </a:rPr>
              <a:t>avoir validé au moins 4 ou 5 trimestres avant 16 ans, pour un départ en retraite anticipée avant 60 ans, ou avant ses 20 ans, pour un départ en retraite anticipée avant 62 ans.</a:t>
            </a:r>
          </a:p>
          <a:p>
            <a:pPr lvl="1">
              <a:spcBef>
                <a:spcPts val="1200"/>
              </a:spcBef>
            </a:pPr>
            <a:r>
              <a:rPr lang="fr-FR" sz="1800" dirty="0">
                <a:solidFill>
                  <a:schemeClr val="tx1"/>
                </a:solidFill>
              </a:rPr>
              <a:t>avoir effectivement cotisé au moins autant de trimestres que la durée d'assurance minimale requise sur la période globale de votre carrière, tous régimes de base confondus </a:t>
            </a:r>
          </a:p>
          <a:p>
            <a:pPr marL="457200" lvl="1" indent="0">
              <a:buNone/>
            </a:pPr>
            <a:endParaRPr lang="fr-FR" sz="500" dirty="0">
              <a:solidFill>
                <a:schemeClr val="tx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7141" y="1736906"/>
            <a:ext cx="5713628" cy="3384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Image 4">
            <a:extLst>
              <a:ext uri="{FF2B5EF4-FFF2-40B4-BE49-F238E27FC236}">
                <a16:creationId xmlns="" xmlns:a16="http://schemas.microsoft.com/office/drawing/2014/main" id="{EDCA0851-D709-4935-ACF9-4E576BD6CC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6" name="Titre 1">
            <a:extLst>
              <a:ext uri="{FF2B5EF4-FFF2-40B4-BE49-F238E27FC236}">
                <a16:creationId xmlns="" xmlns:a16="http://schemas.microsoft.com/office/drawing/2014/main" id="{C0280A02-869B-4D44-B112-8CDD44271AC5}"/>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Une harmonisation des dispositifs de solidarité…</a:t>
            </a:r>
          </a:p>
        </p:txBody>
      </p:sp>
    </p:spTree>
    <p:extLst>
      <p:ext uri="{BB962C8B-B14F-4D97-AF65-F5344CB8AC3E}">
        <p14:creationId xmlns:p14="http://schemas.microsoft.com/office/powerpoint/2010/main" val="3781201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235676"/>
            <a:ext cx="10515600" cy="4941287"/>
          </a:xfrm>
        </p:spPr>
        <p:txBody>
          <a:bodyPr/>
          <a:lstStyle/>
          <a:p>
            <a:pPr>
              <a:spcAft>
                <a:spcPts val="1800"/>
              </a:spcAft>
            </a:pPr>
            <a:r>
              <a:rPr lang="fr-FR" sz="2400" b="1" dirty="0"/>
              <a:t>Aidants : </a:t>
            </a:r>
            <a:r>
              <a:rPr lang="fr-FR" sz="2400" dirty="0"/>
              <a:t>un dispositif de « points gratuits » mais à préciser</a:t>
            </a:r>
          </a:p>
          <a:p>
            <a:pPr>
              <a:lnSpc>
                <a:spcPct val="102000"/>
              </a:lnSpc>
              <a:spcAft>
                <a:spcPts val="1800"/>
              </a:spcAft>
            </a:pPr>
            <a:r>
              <a:rPr lang="fr-FR" sz="2400" dirty="0"/>
              <a:t>Possibilité de </a:t>
            </a:r>
            <a:r>
              <a:rPr lang="fr-FR" sz="2400" b="1" dirty="0"/>
              <a:t>retraite progressive</a:t>
            </a:r>
            <a:r>
              <a:rPr lang="fr-FR" sz="2400" dirty="0"/>
              <a:t>, sur le modèle de ce qui existe aujourd’hui dans le privé. </a:t>
            </a:r>
            <a:br>
              <a:rPr lang="fr-FR" sz="2400" dirty="0"/>
            </a:br>
            <a:r>
              <a:rPr lang="fr-FR" sz="2400" dirty="0"/>
              <a:t>Aucune précision pour le moment mais on peut imaginer qu’à 60 ans, je continue à travailler à 50%, je liquide 50% de ma retraite: je travaille à mi temps et je suis payé un peu mieux qu’un mi traitement puisque je cumule la moitié de mon salaire et une part retraite. </a:t>
            </a:r>
          </a:p>
          <a:p>
            <a:pPr>
              <a:lnSpc>
                <a:spcPct val="102000"/>
              </a:lnSpc>
              <a:spcAft>
                <a:spcPts val="1800"/>
              </a:spcAft>
            </a:pPr>
            <a:r>
              <a:rPr lang="fr-FR" sz="2400" dirty="0"/>
              <a:t>Mais attention danger : c’est un dispositif que le gouvernement envisage surtout pour permettre la prolongation de l’activité </a:t>
            </a:r>
            <a:r>
              <a:rPr lang="fr-FR" sz="2400" b="1" dirty="0"/>
              <a:t>après 62 ans, c’est à dire pour ceux n’ayant pas assez de points pour se permettre de prendre leur retraite, obligés de continuer à travailler.</a:t>
            </a:r>
          </a:p>
        </p:txBody>
      </p:sp>
      <p:pic>
        <p:nvPicPr>
          <p:cNvPr id="4" name="Image 3">
            <a:extLst>
              <a:ext uri="{FF2B5EF4-FFF2-40B4-BE49-F238E27FC236}">
                <a16:creationId xmlns="" xmlns:a16="http://schemas.microsoft.com/office/drawing/2014/main" id="{98B01FD3-D8DD-4E98-A196-1C3EB7ADC0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5" name="Titre 1">
            <a:extLst>
              <a:ext uri="{FF2B5EF4-FFF2-40B4-BE49-F238E27FC236}">
                <a16:creationId xmlns="" xmlns:a16="http://schemas.microsoft.com/office/drawing/2014/main" id="{889BB895-A992-4506-B528-5479C93141A9}"/>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Des droits nouveaux?</a:t>
            </a:r>
          </a:p>
        </p:txBody>
      </p:sp>
    </p:spTree>
    <p:extLst>
      <p:ext uri="{BB962C8B-B14F-4D97-AF65-F5344CB8AC3E}">
        <p14:creationId xmlns:p14="http://schemas.microsoft.com/office/powerpoint/2010/main" val="365786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74638"/>
            <a:ext cx="10959008" cy="418058"/>
          </a:xfrm>
        </p:spPr>
        <p:txBody>
          <a:bodyPr>
            <a:normAutofit fontScale="90000"/>
          </a:bodyPr>
          <a:lstStyle/>
          <a:p>
            <a:r>
              <a:rPr lang="fr-FR" dirty="0" smtClean="0"/>
              <a:t>La retraite pour inaptitude au travail et invalidité</a:t>
            </a:r>
            <a:endParaRPr lang="fr-FR" dirty="0"/>
          </a:p>
        </p:txBody>
      </p:sp>
      <p:sp>
        <p:nvSpPr>
          <p:cNvPr id="3" name="Espace réservé du contenu 2"/>
          <p:cNvSpPr>
            <a:spLocks noGrp="1"/>
          </p:cNvSpPr>
          <p:nvPr>
            <p:ph idx="1"/>
          </p:nvPr>
        </p:nvSpPr>
        <p:spPr>
          <a:xfrm>
            <a:off x="609600" y="620688"/>
            <a:ext cx="10972800" cy="6120680"/>
          </a:xfrm>
        </p:spPr>
        <p:txBody>
          <a:bodyPr>
            <a:noAutofit/>
          </a:bodyPr>
          <a:lstStyle/>
          <a:p>
            <a:pPr algn="just"/>
            <a:endParaRPr lang="fr-FR" sz="2000" dirty="0" smtClean="0"/>
          </a:p>
          <a:p>
            <a:pPr algn="just"/>
            <a:r>
              <a:rPr lang="fr-FR" sz="2000" dirty="0" smtClean="0"/>
              <a:t>L’invalidité </a:t>
            </a:r>
            <a:r>
              <a:rPr lang="fr-FR" sz="2000" dirty="0"/>
              <a:t>et l’inaptitude </a:t>
            </a:r>
            <a:r>
              <a:rPr lang="fr-FR" sz="2000" dirty="0" smtClean="0"/>
              <a:t>donnent lieu aujourd’hui à </a:t>
            </a:r>
            <a:r>
              <a:rPr lang="fr-FR" sz="2000" dirty="0"/>
              <a:t>des conditions d’attribution d’une pension et des règles de calcul qui varient significativement entre les régimes</a:t>
            </a:r>
            <a:r>
              <a:rPr lang="fr-FR" sz="2000" dirty="0" smtClean="0"/>
              <a:t>.</a:t>
            </a:r>
          </a:p>
          <a:p>
            <a:endParaRPr lang="fr-FR" sz="2000" b="0" dirty="0"/>
          </a:p>
          <a:p>
            <a:endParaRPr lang="fr-FR" sz="20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00" y="1984375"/>
            <a:ext cx="11099800" cy="33888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6056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descr="Capture d’écran 2019-10-06 à 17.49.5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040340" cy="6858000"/>
          </a:xfrm>
          <a:prstGeom prst="rect">
            <a:avLst/>
          </a:prstGeom>
        </p:spPr>
      </p:pic>
    </p:spTree>
    <p:extLst>
      <p:ext uri="{BB962C8B-B14F-4D97-AF65-F5344CB8AC3E}">
        <p14:creationId xmlns:p14="http://schemas.microsoft.com/office/powerpoint/2010/main" val="2907225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30122"/>
            <a:ext cx="10959008" cy="518398"/>
          </a:xfrm>
        </p:spPr>
        <p:txBody>
          <a:bodyPr>
            <a:normAutofit/>
          </a:bodyPr>
          <a:lstStyle/>
          <a:p>
            <a:r>
              <a:rPr lang="fr-FR" sz="2400" dirty="0" smtClean="0"/>
              <a:t>La reconnaissance de la pénibilité?</a:t>
            </a:r>
            <a:endParaRPr lang="fr-FR" sz="2400" dirty="0"/>
          </a:p>
        </p:txBody>
      </p:sp>
      <p:sp>
        <p:nvSpPr>
          <p:cNvPr id="13" name="Espace réservé du contenu 4"/>
          <p:cNvSpPr>
            <a:spLocks noGrp="1"/>
          </p:cNvSpPr>
          <p:nvPr>
            <p:ph idx="1"/>
          </p:nvPr>
        </p:nvSpPr>
        <p:spPr>
          <a:xfrm>
            <a:off x="623392" y="772796"/>
            <a:ext cx="11233248" cy="5536524"/>
          </a:xfrm>
        </p:spPr>
        <p:txBody>
          <a:bodyPr>
            <a:noAutofit/>
          </a:bodyPr>
          <a:lstStyle/>
          <a:p>
            <a:pPr algn="just">
              <a:spcBef>
                <a:spcPts val="300"/>
              </a:spcBef>
            </a:pPr>
            <a:r>
              <a:rPr lang="fr-FR" dirty="0" smtClean="0"/>
              <a:t>Dans le privé: </a:t>
            </a:r>
          </a:p>
          <a:p>
            <a:pPr lvl="1" algn="just">
              <a:spcBef>
                <a:spcPts val="300"/>
              </a:spcBef>
            </a:pPr>
            <a:r>
              <a:rPr lang="fr-FR" sz="2800" dirty="0" smtClean="0"/>
              <a:t>le compte professionnel de prévention :</a:t>
            </a:r>
            <a:r>
              <a:rPr lang="fr-FR" sz="2800" dirty="0"/>
              <a:t> </a:t>
            </a:r>
            <a:r>
              <a:rPr lang="fr-FR" sz="2800" dirty="0" smtClean="0"/>
              <a:t>les environnements agressifs </a:t>
            </a:r>
            <a:r>
              <a:rPr lang="fr-FR" sz="2800" dirty="0"/>
              <a:t>(facteurs de pénibilité : températures extrêmes, bruits </a:t>
            </a:r>
            <a:r>
              <a:rPr lang="fr-FR" sz="2800" dirty="0" smtClean="0"/>
              <a:t>intenses, </a:t>
            </a:r>
            <a:r>
              <a:rPr lang="fr-FR" sz="2800" dirty="0"/>
              <a:t>milieu hyperbare) </a:t>
            </a:r>
            <a:r>
              <a:rPr lang="fr-FR" sz="2800" dirty="0" smtClean="0"/>
              <a:t>et certains </a:t>
            </a:r>
            <a:r>
              <a:rPr lang="fr-FR" sz="2800" dirty="0"/>
              <a:t>rythmes de travail contraignants (facteurs de pénibilité : travail de nuit, horaires alternants, travail répétitif</a:t>
            </a:r>
            <a:r>
              <a:rPr lang="fr-FR" sz="2800" dirty="0" smtClean="0"/>
              <a:t>);</a:t>
            </a:r>
          </a:p>
          <a:p>
            <a:pPr lvl="1" algn="just">
              <a:spcBef>
                <a:spcPts val="300"/>
              </a:spcBef>
            </a:pPr>
            <a:r>
              <a:rPr lang="fr-FR" sz="2800" dirty="0" smtClean="0"/>
              <a:t>Par la retraite pour incapacité permanente (pénibilité 2010, modifiée en 2016) : les contraintes </a:t>
            </a:r>
            <a:r>
              <a:rPr lang="fr-FR" sz="2800" dirty="0"/>
              <a:t>physiques marquées </a:t>
            </a:r>
            <a:r>
              <a:rPr lang="fr-FR" sz="2800" dirty="0" smtClean="0"/>
              <a:t>(port </a:t>
            </a:r>
            <a:r>
              <a:rPr lang="fr-FR" sz="2800" dirty="0"/>
              <a:t>de charges lourdes, postures pénibles, exposition à des </a:t>
            </a:r>
            <a:r>
              <a:rPr lang="fr-FR" sz="2800" dirty="0" smtClean="0"/>
              <a:t>vibrations), ainsi que les risques chimiques.</a:t>
            </a:r>
          </a:p>
          <a:p>
            <a:pPr marL="533400" lvl="1" indent="0" algn="just">
              <a:spcBef>
                <a:spcPts val="300"/>
              </a:spcBef>
              <a:buNone/>
            </a:pPr>
            <a:endParaRPr lang="fr-FR" sz="2800" dirty="0" smtClean="0"/>
          </a:p>
          <a:p>
            <a:pPr algn="just">
              <a:spcBef>
                <a:spcPts val="300"/>
              </a:spcBef>
            </a:pPr>
            <a:r>
              <a:rPr lang="fr-FR" dirty="0" smtClean="0"/>
              <a:t>Pour les fonctionnaires et les </a:t>
            </a:r>
            <a:r>
              <a:rPr lang="fr-FR" dirty="0"/>
              <a:t>régimes </a:t>
            </a:r>
            <a:r>
              <a:rPr lang="fr-FR" dirty="0" smtClean="0"/>
              <a:t>spéciaux, des </a:t>
            </a:r>
            <a:r>
              <a:rPr lang="fr-FR" dirty="0"/>
              <a:t>dispositifs spécifiques de départ </a:t>
            </a:r>
            <a:r>
              <a:rPr lang="fr-FR" dirty="0" smtClean="0"/>
              <a:t>anticipés: catégories actives et </a:t>
            </a:r>
            <a:r>
              <a:rPr lang="fr-FR" dirty="0"/>
              <a:t>leurs </a:t>
            </a:r>
            <a:r>
              <a:rPr lang="fr-FR" dirty="0" smtClean="0"/>
              <a:t>équivalents</a:t>
            </a:r>
            <a:endParaRPr lang="fr-FR" sz="1600" b="0" dirty="0"/>
          </a:p>
          <a:p>
            <a:pPr algn="just">
              <a:spcBef>
                <a:spcPts val="300"/>
              </a:spcBef>
            </a:pPr>
            <a:endParaRPr lang="fr-FR" sz="1600" b="0" dirty="0" smtClean="0"/>
          </a:p>
          <a:p>
            <a:pPr algn="just">
              <a:spcBef>
                <a:spcPts val="300"/>
              </a:spcBef>
            </a:pPr>
            <a:endParaRPr lang="fr-FR" sz="1600" b="0" dirty="0"/>
          </a:p>
          <a:p>
            <a:pPr algn="just">
              <a:spcBef>
                <a:spcPts val="300"/>
              </a:spcBef>
            </a:pPr>
            <a:endParaRPr lang="fr-FR" sz="1600" b="0" dirty="0" smtClean="0"/>
          </a:p>
          <a:p>
            <a:pPr algn="just">
              <a:spcBef>
                <a:spcPts val="300"/>
              </a:spcBef>
            </a:pPr>
            <a:endParaRPr lang="fr-FR" sz="1600" b="0" dirty="0"/>
          </a:p>
          <a:p>
            <a:pPr algn="just">
              <a:spcBef>
                <a:spcPts val="300"/>
              </a:spcBef>
            </a:pPr>
            <a:endParaRPr lang="fr-FR" sz="1500" b="0" dirty="0"/>
          </a:p>
        </p:txBody>
      </p:sp>
    </p:spTree>
    <p:extLst>
      <p:ext uri="{BB962C8B-B14F-4D97-AF65-F5344CB8AC3E}">
        <p14:creationId xmlns:p14="http://schemas.microsoft.com/office/powerpoint/2010/main" val="2896069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fin des catégories actives?</a:t>
            </a:r>
            <a:endParaRPr lang="fr-FR" dirty="0"/>
          </a:p>
        </p:txBody>
      </p:sp>
      <p:sp>
        <p:nvSpPr>
          <p:cNvPr id="3" name="Espace réservé du texte 2"/>
          <p:cNvSpPr>
            <a:spLocks noGrp="1"/>
          </p:cNvSpPr>
          <p:nvPr>
            <p:ph type="body" idx="1"/>
          </p:nvPr>
        </p:nvSpPr>
        <p:spPr/>
        <p:txBody>
          <a:bodyPr/>
          <a:lstStyle/>
          <a:p>
            <a:endParaRPr lang="fr-FR" dirty="0"/>
          </a:p>
        </p:txBody>
      </p:sp>
      <p:pic>
        <p:nvPicPr>
          <p:cNvPr id="5" name="Image 4" descr="Capture d’écran 2019-04-07 à 16.46.2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595598"/>
            <a:ext cx="8863224" cy="5207067"/>
          </a:xfrm>
          <a:prstGeom prst="rect">
            <a:avLst/>
          </a:prstGeom>
        </p:spPr>
      </p:pic>
    </p:spTree>
    <p:extLst>
      <p:ext uri="{BB962C8B-B14F-4D97-AF65-F5344CB8AC3E}">
        <p14:creationId xmlns:p14="http://schemas.microsoft.com/office/powerpoint/2010/main" val="155258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type="body" idx="1"/>
          </p:nvPr>
        </p:nvSpPr>
        <p:spPr/>
        <p:txBody>
          <a:bodyPr/>
          <a:lstStyle/>
          <a:p>
            <a:endParaRPr lang="fr-FR" dirty="0">
              <a:latin typeface="Calibri" charset="0"/>
            </a:endParaRPr>
          </a:p>
          <a:p>
            <a:pPr>
              <a:spcBef>
                <a:spcPts val="2400"/>
              </a:spcBef>
            </a:pPr>
            <a:r>
              <a:rPr lang="fr-FR" sz="3200" dirty="0">
                <a:latin typeface="Calibri" charset="0"/>
              </a:rPr>
              <a:t>un système à prestations définies à un système à cotisations définies, plus de visibilité sur ses droits</a:t>
            </a:r>
          </a:p>
          <a:p>
            <a:pPr>
              <a:spcBef>
                <a:spcPts val="2400"/>
              </a:spcBef>
            </a:pPr>
            <a:r>
              <a:rPr lang="fr-FR" sz="3200" i="1" dirty="0">
                <a:latin typeface="Calibri" charset="0"/>
              </a:rPr>
              <a:t>Quid</a:t>
            </a:r>
            <a:r>
              <a:rPr lang="fr-FR" sz="3200" dirty="0">
                <a:latin typeface="Calibri" charset="0"/>
              </a:rPr>
              <a:t> des dispositifs de solidarité?</a:t>
            </a:r>
          </a:p>
          <a:p>
            <a:endParaRPr lang="fr-FR" dirty="0">
              <a:latin typeface="Calibri" charset="0"/>
            </a:endParaRPr>
          </a:p>
        </p:txBody>
      </p:sp>
      <p:pic>
        <p:nvPicPr>
          <p:cNvPr id="4" name="Image 3">
            <a:extLst>
              <a:ext uri="{FF2B5EF4-FFF2-40B4-BE49-F238E27FC236}">
                <a16:creationId xmlns="" xmlns:a16="http://schemas.microsoft.com/office/drawing/2014/main" id="{D76131F2-E01E-4077-9AA2-70FE87D1F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7" name="Shape 88">
            <a:extLst>
              <a:ext uri="{FF2B5EF4-FFF2-40B4-BE49-F238E27FC236}">
                <a16:creationId xmlns="" xmlns:a16="http://schemas.microsoft.com/office/drawing/2014/main" id="{3EEB2517-98B7-4C84-8E6B-DC0B6CD1DBDE}"/>
              </a:ext>
            </a:extLst>
          </p:cNvPr>
          <p:cNvSpPr txBox="1"/>
          <p:nvPr/>
        </p:nvSpPr>
        <p:spPr>
          <a:xfrm>
            <a:off x="-109046" y="0"/>
            <a:ext cx="12301046" cy="914400"/>
          </a:xfrm>
          <a:prstGeom prst="rect">
            <a:avLst/>
          </a:prstGeom>
          <a:solidFill>
            <a:schemeClr val="lt1"/>
          </a:solidFill>
          <a:ln>
            <a:noFill/>
          </a:ln>
        </p:spPr>
        <p:txBody>
          <a:bodyPr wrap="square" lIns="91425" tIns="45700" rIns="91425" bIns="45700" anchor="ctr" anchorCtr="1">
            <a:noAutofit/>
          </a:bodyPr>
          <a:lstStyle/>
          <a:p>
            <a:pPr lvl="0" algn="ctr"/>
            <a:r>
              <a:rPr lang="fr-FR" sz="4800" dirty="0">
                <a:solidFill>
                  <a:srgbClr val="B80008"/>
                </a:solidFill>
                <a:latin typeface="Bebas Neue" charset="0"/>
                <a:ea typeface="Bebas Neue" charset="0"/>
                <a:cs typeface="Bebas Neue" charset="0"/>
              </a:rPr>
              <a:t> Des enjeux pour l’ensemble des salariés</a:t>
            </a:r>
            <a:endParaRPr sz="3200" dirty="0">
              <a:latin typeface="Bebas Neue" charset="0"/>
              <a:ea typeface="Bebas Neue" charset="0"/>
              <a:cs typeface="Bebas Neue" charset="0"/>
            </a:endParaRPr>
          </a:p>
        </p:txBody>
      </p:sp>
    </p:spTree>
    <p:extLst>
      <p:ext uri="{BB962C8B-B14F-4D97-AF65-F5344CB8AC3E}">
        <p14:creationId xmlns:p14="http://schemas.microsoft.com/office/powerpoint/2010/main" val="37318160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descr="Capture d’écran 2019-10-06 à 17.44.2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040340" cy="6858000"/>
          </a:xfrm>
          <a:prstGeom prst="rect">
            <a:avLst/>
          </a:prstGeom>
        </p:spPr>
      </p:pic>
    </p:spTree>
    <p:extLst>
      <p:ext uri="{BB962C8B-B14F-4D97-AF65-F5344CB8AC3E}">
        <p14:creationId xmlns:p14="http://schemas.microsoft.com/office/powerpoint/2010/main" val="42874567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descr="Capture d’écran 2019-10-06 à 17.44.1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040340" cy="6858000"/>
          </a:xfrm>
          <a:prstGeom prst="rect">
            <a:avLst/>
          </a:prstGeom>
        </p:spPr>
      </p:pic>
    </p:spTree>
    <p:extLst>
      <p:ext uri="{BB962C8B-B14F-4D97-AF65-F5344CB8AC3E}">
        <p14:creationId xmlns:p14="http://schemas.microsoft.com/office/powerpoint/2010/main" val="3643320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descr="Capture d’écran 2019-10-06 à 17.44.0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040340" cy="6858000"/>
          </a:xfrm>
          <a:prstGeom prst="rect">
            <a:avLst/>
          </a:prstGeom>
        </p:spPr>
      </p:pic>
    </p:spTree>
    <p:extLst>
      <p:ext uri="{BB962C8B-B14F-4D97-AF65-F5344CB8AC3E}">
        <p14:creationId xmlns:p14="http://schemas.microsoft.com/office/powerpoint/2010/main" val="19606520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2" name="Shape 102"/>
          <p:cNvSpPr txBox="1"/>
          <p:nvPr/>
        </p:nvSpPr>
        <p:spPr>
          <a:xfrm>
            <a:off x="969264" y="1581665"/>
            <a:ext cx="10149840" cy="4574046"/>
          </a:xfrm>
          <a:prstGeom prst="rect">
            <a:avLst/>
          </a:prstGeom>
          <a:noFill/>
          <a:ln>
            <a:noFill/>
          </a:ln>
        </p:spPr>
        <p:txBody>
          <a:bodyPr wrap="square" lIns="91425" tIns="45700" rIns="91425" bIns="45700" anchor="t" anchorCtr="0">
            <a:noAutofit/>
          </a:bodyPr>
          <a:lstStyle/>
          <a:p>
            <a:pPr marL="457200" indent="-457200">
              <a:spcAft>
                <a:spcPts val="1800"/>
              </a:spcAft>
              <a:buFontTx/>
              <a:buChar char="-"/>
            </a:pPr>
            <a:r>
              <a:rPr lang="fr-FR" sz="2000" b="1" dirty="0">
                <a:latin typeface="Tahoma" panose="020B0604030504040204" pitchFamily="34" charset="0"/>
                <a:ea typeface="Tahoma" panose="020B0604030504040204" pitchFamily="34" charset="0"/>
                <a:cs typeface="Tahoma" panose="020B0604030504040204" pitchFamily="34" charset="0"/>
              </a:rPr>
              <a:t>Si on diminue les droits à </a:t>
            </a:r>
            <a:r>
              <a:rPr lang="fr-FR" sz="2000" b="1" dirty="0" err="1">
                <a:latin typeface="Tahoma" panose="020B0604030504040204" pitchFamily="34" charset="0"/>
                <a:ea typeface="Tahoma" panose="020B0604030504040204" pitchFamily="34" charset="0"/>
                <a:cs typeface="Tahoma" panose="020B0604030504040204" pitchFamily="34" charset="0"/>
              </a:rPr>
              <a:t>reversion</a:t>
            </a:r>
            <a:r>
              <a:rPr lang="fr-FR" sz="2000" b="1" dirty="0">
                <a:latin typeface="Tahoma" panose="020B0604030504040204" pitchFamily="34" charset="0"/>
                <a:ea typeface="Tahoma" panose="020B0604030504040204" pitchFamily="34" charset="0"/>
                <a:cs typeface="Tahoma" panose="020B0604030504040204" pitchFamily="34" charset="0"/>
              </a:rPr>
              <a:t> </a:t>
            </a:r>
            <a:r>
              <a:rPr lang="fr-FR" sz="2000" dirty="0">
                <a:latin typeface="Tahoma" panose="020B0604030504040204" pitchFamily="34" charset="0"/>
                <a:ea typeface="Tahoma" panose="020B0604030504040204" pitchFamily="34" charset="0"/>
                <a:cs typeface="Tahoma" panose="020B0604030504040204" pitchFamily="34" charset="0"/>
              </a:rPr>
              <a:t>: aujourd’hui,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40 % d’écart sur la pension de droit direct, cet écart tombe à 24% avec la pension de réversion</a:t>
            </a:r>
          </a:p>
          <a:p>
            <a:pPr marL="457200" indent="-457200">
              <a:spcAft>
                <a:spcPts val="1800"/>
              </a:spcAft>
              <a:buFontTx/>
              <a:buChar char="-"/>
            </a:pPr>
            <a:r>
              <a:rPr lang="fr-F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Si on prend en compte l’ensemble des carrières et plus les meilleures années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les femmes ont les carrières les plus hachées</a:t>
            </a:r>
          </a:p>
          <a:p>
            <a:pPr marL="457200" indent="-457200">
              <a:spcAft>
                <a:spcPts val="1800"/>
              </a:spcAft>
              <a:buFontTx/>
              <a:buChar char="-"/>
            </a:pPr>
            <a:r>
              <a:rPr lang="fr-F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Si on diminue les droits familiaux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qui aujourd’hui compensent déjà mal les inégalités de carrière</a:t>
            </a:r>
          </a:p>
          <a:p>
            <a:pPr marL="457200" indent="-457200">
              <a:spcAft>
                <a:spcPts val="1800"/>
              </a:spcAft>
              <a:buFontTx/>
              <a:buChar char="-"/>
            </a:pPr>
            <a:r>
              <a:rPr lang="fr-FR"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Si on prend davantage en compte les primes dans la Fonction publique </a:t>
            </a:r>
            <a:r>
              <a:rPr lang="fr-FR" sz="20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les femmes sont celles qui en perçoivent le moins.</a:t>
            </a:r>
          </a:p>
          <a:p>
            <a:pPr marL="457200" indent="-457200">
              <a:buFontTx/>
              <a:buChar char="-"/>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indent="-457200">
              <a:buFontTx/>
              <a:buChar char="-"/>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5" name="Image 4">
            <a:extLst>
              <a:ext uri="{FF2B5EF4-FFF2-40B4-BE49-F238E27FC236}">
                <a16:creationId xmlns="" xmlns:a16="http://schemas.microsoft.com/office/drawing/2014/main" id="{BDFCE4B0-9FD8-4992-B657-7238D3995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6" name="Titre 1">
            <a:extLst>
              <a:ext uri="{FF2B5EF4-FFF2-40B4-BE49-F238E27FC236}">
                <a16:creationId xmlns="" xmlns:a16="http://schemas.microsoft.com/office/drawing/2014/main" id="{A55DA24D-25CA-41AD-866F-5BCCED6488CF}"/>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Les femmes premières victimes de la réforme ?</a:t>
            </a:r>
          </a:p>
        </p:txBody>
      </p:sp>
    </p:spTree>
    <p:extLst>
      <p:ext uri="{BB962C8B-B14F-4D97-AF65-F5344CB8AC3E}">
        <p14:creationId xmlns:p14="http://schemas.microsoft.com/office/powerpoint/2010/main" val="3123816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4466"/>
            <a:ext cx="10972800" cy="783770"/>
          </a:xfrm>
        </p:spPr>
        <p:txBody>
          <a:bodyPr>
            <a:noAutofit/>
          </a:bodyPr>
          <a:lstStyle/>
          <a:p>
            <a:r>
              <a:rPr lang="fr-FR" sz="3200" b="1" dirty="0">
                <a:solidFill>
                  <a:srgbClr val="0000FF"/>
                </a:solidFill>
                <a:latin typeface="Times"/>
                <a:cs typeface="Times"/>
              </a:rPr>
              <a:t>Les régimes par points défavorisent plus encore les femmes</a:t>
            </a:r>
            <a:r>
              <a:rPr lang="fr-FR" sz="3200" dirty="0">
                <a:solidFill>
                  <a:srgbClr val="0000FF"/>
                </a:solidFill>
              </a:rPr>
              <a:t> </a:t>
            </a:r>
            <a:br>
              <a:rPr lang="fr-FR" sz="3200" dirty="0">
                <a:solidFill>
                  <a:srgbClr val="0000FF"/>
                </a:solidFill>
              </a:rPr>
            </a:br>
            <a:endParaRPr lang="fr-FR" sz="3200" dirty="0">
              <a:solidFill>
                <a:srgbClr val="FF0000"/>
              </a:solidFill>
            </a:endParaRPr>
          </a:p>
        </p:txBody>
      </p:sp>
      <p:sp>
        <p:nvSpPr>
          <p:cNvPr id="3" name="Espace réservé du contenu 2"/>
          <p:cNvSpPr>
            <a:spLocks noGrp="1"/>
          </p:cNvSpPr>
          <p:nvPr>
            <p:ph idx="1"/>
          </p:nvPr>
        </p:nvSpPr>
        <p:spPr>
          <a:xfrm>
            <a:off x="0" y="404120"/>
            <a:ext cx="12192000" cy="6453880"/>
          </a:xfrm>
        </p:spPr>
        <p:txBody>
          <a:bodyPr/>
          <a:lstStyle/>
          <a:p>
            <a:endParaRPr lang="fr-FR" dirty="0" smtClean="0"/>
          </a:p>
          <a:p>
            <a:endParaRPr lang="fr-FR" sz="2400" b="1" dirty="0" smtClean="0">
              <a:solidFill>
                <a:srgbClr val="0000FF"/>
              </a:solidFill>
              <a:latin typeface="Times"/>
              <a:cs typeface="Times"/>
            </a:endParaRPr>
          </a:p>
          <a:p>
            <a:pPr marL="50800" indent="0">
              <a:buNone/>
            </a:pPr>
            <a:endParaRPr lang="fr-FR" dirty="0" smtClean="0"/>
          </a:p>
        </p:txBody>
      </p:sp>
      <p:pic>
        <p:nvPicPr>
          <p:cNvPr id="5" name="Image 4" descr="Capture d’écran 2018-09-01 à 09.53.0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55310"/>
            <a:ext cx="12192000" cy="3656317"/>
          </a:xfrm>
          <a:prstGeom prst="rect">
            <a:avLst/>
          </a:prstGeom>
        </p:spPr>
      </p:pic>
    </p:spTree>
    <p:extLst>
      <p:ext uri="{BB962C8B-B14F-4D97-AF65-F5344CB8AC3E}">
        <p14:creationId xmlns:p14="http://schemas.microsoft.com/office/powerpoint/2010/main" val="4201183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2" name="Shape 102"/>
          <p:cNvSpPr txBox="1"/>
          <p:nvPr/>
        </p:nvSpPr>
        <p:spPr>
          <a:xfrm>
            <a:off x="1729740" y="2001795"/>
            <a:ext cx="8327136" cy="3844828"/>
          </a:xfrm>
          <a:prstGeom prst="rect">
            <a:avLst/>
          </a:prstGeom>
          <a:noFill/>
          <a:ln>
            <a:noFill/>
          </a:ln>
        </p:spPr>
        <p:txBody>
          <a:bodyPr wrap="square" lIns="91425" tIns="45700" rIns="91425" bIns="45700" anchor="t" anchorCtr="0">
            <a:noAutofit/>
          </a:bodyPr>
          <a:lstStyle/>
          <a:p>
            <a:pPr marL="457200" indent="-457200">
              <a:spcAft>
                <a:spcPts val="2400"/>
              </a:spcAft>
              <a:buFont typeface="Arial" panose="020B0604020202020204" pitchFamily="34" charset="0"/>
              <a:buChar char="•"/>
            </a:pPr>
            <a:r>
              <a:rPr lang="fr-FR" sz="2800" dirty="0">
                <a:solidFill>
                  <a:schemeClr val="tx1"/>
                </a:solidFill>
                <a:latin typeface="Calibri" panose="020F0502020204030204" pitchFamily="34" charset="0"/>
                <a:cs typeface="Calibri" panose="020F0502020204030204" pitchFamily="34" charset="0"/>
              </a:rPr>
              <a:t>Informer sur une réforme qui aura des conséquences lourdes sur le montant de pensions </a:t>
            </a:r>
          </a:p>
          <a:p>
            <a:pPr marL="457200" indent="-457200">
              <a:spcAft>
                <a:spcPts val="2400"/>
              </a:spcAft>
              <a:buFont typeface="Arial" panose="020B0604020202020204" pitchFamily="34" charset="0"/>
              <a:buChar char="•"/>
            </a:pPr>
            <a:r>
              <a:rPr lang="fr-FR" sz="2800" dirty="0">
                <a:solidFill>
                  <a:schemeClr val="tx1"/>
                </a:solidFill>
                <a:latin typeface="Calibri" panose="020F0502020204030204" pitchFamily="34" charset="0"/>
                <a:cs typeface="Calibri" panose="020F0502020204030204" pitchFamily="34" charset="0"/>
              </a:rPr>
              <a:t>Débattre - Agir</a:t>
            </a:r>
          </a:p>
          <a:p>
            <a:pPr marL="457200" indent="-457200">
              <a:spcAft>
                <a:spcPts val="2400"/>
              </a:spcAft>
              <a:buFont typeface="Arial" panose="020B0604020202020204" pitchFamily="34" charset="0"/>
              <a:buChar char="•"/>
            </a:pPr>
            <a:r>
              <a:rPr lang="fr-FR" sz="2800" dirty="0">
                <a:solidFill>
                  <a:schemeClr val="tx1"/>
                </a:solidFill>
                <a:latin typeface="Calibri" panose="020F0502020204030204" pitchFamily="34" charset="0"/>
                <a:cs typeface="Calibri" panose="020F0502020204030204" pitchFamily="34" charset="0"/>
              </a:rPr>
              <a:t>D’autres solutions existent !</a:t>
            </a:r>
          </a:p>
          <a:p>
            <a:endParaRPr lang="fr-FR" sz="3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5" name="Image 4">
            <a:extLst>
              <a:ext uri="{FF2B5EF4-FFF2-40B4-BE49-F238E27FC236}">
                <a16:creationId xmlns="" xmlns:a16="http://schemas.microsoft.com/office/drawing/2014/main" id="{E6BB6E67-571F-4247-8F2A-A15AE767F6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6" name="Titre 1">
            <a:extLst>
              <a:ext uri="{FF2B5EF4-FFF2-40B4-BE49-F238E27FC236}">
                <a16:creationId xmlns="" xmlns:a16="http://schemas.microsoft.com/office/drawing/2014/main" id="{89F1A2DF-CC6F-49AF-8E19-AB01C209EF3A}"/>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 La FSU dans le débat sur les retraites</a:t>
            </a:r>
          </a:p>
        </p:txBody>
      </p:sp>
    </p:spTree>
    <p:extLst>
      <p:ext uri="{BB962C8B-B14F-4D97-AF65-F5344CB8AC3E}">
        <p14:creationId xmlns:p14="http://schemas.microsoft.com/office/powerpoint/2010/main" val="9498536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992"/>
            <a:ext cx="10972800" cy="581061"/>
          </a:xfrm>
        </p:spPr>
        <p:txBody>
          <a:bodyPr>
            <a:normAutofit fontScale="90000"/>
          </a:bodyPr>
          <a:lstStyle/>
          <a:p>
            <a:r>
              <a:rPr lang="fr-FR" sz="3200" dirty="0">
                <a:solidFill>
                  <a:srgbClr val="0000FF"/>
                </a:solidFill>
                <a:latin typeface="Times"/>
                <a:cs typeface="Times"/>
              </a:rPr>
              <a:t>Pourquoi changer de système ? alors que</a:t>
            </a:r>
            <a:r>
              <a:rPr lang="is-IS" sz="3200" dirty="0">
                <a:solidFill>
                  <a:srgbClr val="0000FF"/>
                </a:solidFill>
                <a:latin typeface="Times"/>
                <a:cs typeface="Times"/>
              </a:rPr>
              <a:t>…</a:t>
            </a:r>
            <a:br>
              <a:rPr lang="is-IS" sz="3200" dirty="0">
                <a:solidFill>
                  <a:srgbClr val="0000FF"/>
                </a:solidFill>
                <a:latin typeface="Times"/>
                <a:cs typeface="Times"/>
              </a:rPr>
            </a:b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91075" y="654288"/>
            <a:ext cx="11582400" cy="6088249"/>
          </a:xfrm>
        </p:spPr>
        <p:txBody>
          <a:bodyPr>
            <a:normAutofit/>
          </a:bodyPr>
          <a:lstStyle/>
          <a:p>
            <a:endParaRPr lang="fr-FR" sz="2800" dirty="0">
              <a:latin typeface="Times"/>
              <a:cs typeface="Times"/>
            </a:endParaRPr>
          </a:p>
        </p:txBody>
      </p:sp>
      <p:pic>
        <p:nvPicPr>
          <p:cNvPr id="4" name="Espace réservé du contenu 3" descr="Capture d’écran 2018-05-20 à 09.46.55.png"/>
          <p:cNvPicPr>
            <a:picLocks noChangeAspect="1"/>
          </p:cNvPicPr>
          <p:nvPr/>
        </p:nvPicPr>
        <p:blipFill>
          <a:blip r:embed="rId2" cstate="email">
            <a:extLst>
              <a:ext uri="{28A0092B-C50C-407E-A947-70E740481C1C}">
                <a14:useLocalDpi xmlns:a14="http://schemas.microsoft.com/office/drawing/2010/main"/>
              </a:ext>
            </a:extLst>
          </a:blip>
          <a:srcRect l="-10206" r="-10206"/>
          <a:stretch>
            <a:fillRect/>
          </a:stretch>
        </p:blipFill>
        <p:spPr>
          <a:xfrm>
            <a:off x="-866925" y="615800"/>
            <a:ext cx="13210120" cy="6242200"/>
          </a:xfrm>
          <a:prstGeom prst="rect">
            <a:avLst/>
          </a:prstGeom>
        </p:spPr>
      </p:pic>
    </p:spTree>
    <p:extLst>
      <p:ext uri="{BB962C8B-B14F-4D97-AF65-F5344CB8AC3E}">
        <p14:creationId xmlns:p14="http://schemas.microsoft.com/office/powerpoint/2010/main" val="385520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609600" y="152400"/>
            <a:ext cx="7213600" cy="990600"/>
          </a:xfrm>
        </p:spPr>
        <p:txBody>
          <a:bodyPr/>
          <a:lstStyle/>
          <a:p>
            <a:pPr eaLnBrk="1" hangingPunct="1"/>
            <a:r>
              <a:rPr lang="fr-FR" sz="2800" dirty="0"/>
              <a:t>P</a:t>
            </a:r>
            <a:r>
              <a:rPr lang="fr-FR" sz="2800" dirty="0" smtClean="0"/>
              <a:t>ropos entendus…</a:t>
            </a:r>
          </a:p>
        </p:txBody>
      </p:sp>
      <p:sp>
        <p:nvSpPr>
          <p:cNvPr id="3" name="Espace réservé du contenu 2"/>
          <p:cNvSpPr>
            <a:spLocks noGrp="1"/>
          </p:cNvSpPr>
          <p:nvPr>
            <p:ph sz="quarter" idx="4294967295"/>
          </p:nvPr>
        </p:nvSpPr>
        <p:spPr>
          <a:xfrm>
            <a:off x="609600" y="1219201"/>
            <a:ext cx="10972800" cy="4937125"/>
          </a:xfrm>
        </p:spPr>
        <p:txBody>
          <a:bodyPr/>
          <a:lstStyle/>
          <a:p>
            <a:pPr eaLnBrk="1" hangingPunct="1"/>
            <a:r>
              <a:rPr lang="fr-FR" i="1" dirty="0" smtClean="0"/>
              <a:t>« De toutes façons, les jeunes n’auront pas le droit à la retraite »…</a:t>
            </a:r>
          </a:p>
          <a:p>
            <a:pPr eaLnBrk="1" hangingPunct="1"/>
            <a:r>
              <a:rPr lang="fr-FR" i="1" dirty="0" smtClean="0"/>
              <a:t>« On ne pourra pas financer les retraites… »</a:t>
            </a:r>
          </a:p>
          <a:p>
            <a:pPr eaLnBrk="1" hangingPunct="1"/>
            <a:r>
              <a:rPr lang="fr-FR" i="1" dirty="0" smtClean="0"/>
              <a:t>« Le coût du travail est trop élevé en France… »</a:t>
            </a:r>
          </a:p>
          <a:p>
            <a:pPr eaLnBrk="1" hangingPunct="1"/>
            <a:r>
              <a:rPr lang="fr-FR" i="1" dirty="0" smtClean="0"/>
              <a:t>« Il y a trop de retraités, et pas assez d’actifs… »</a:t>
            </a:r>
          </a:p>
          <a:p>
            <a:pPr eaLnBrk="1" hangingPunct="1"/>
            <a:r>
              <a:rPr lang="fr-FR" i="1" dirty="0"/>
              <a:t>« Notre système est trop complexe, il est peu lisible… »</a:t>
            </a:r>
          </a:p>
          <a:p>
            <a:pPr eaLnBrk="1" hangingPunct="1"/>
            <a:r>
              <a:rPr lang="fr-FR" i="1" dirty="0"/>
              <a:t>« Les fonctionnaires sont des privilégiés… »</a:t>
            </a:r>
          </a:p>
          <a:p>
            <a:pPr eaLnBrk="1" hangingPunct="1"/>
            <a:endParaRPr lang="fr-FR" i="1" dirty="0" smtClean="0"/>
          </a:p>
        </p:txBody>
      </p:sp>
      <p:pic>
        <p:nvPicPr>
          <p:cNvPr id="32772" name="Picture 3"/>
          <p:cNvPicPr>
            <a:picLocks noChangeAspect="1" noChangeArrowheads="1"/>
          </p:cNvPicPr>
          <p:nvPr/>
        </p:nvPicPr>
        <p:blipFill>
          <a:blip r:embed="rId3" cstate="print"/>
          <a:srcRect/>
          <a:stretch>
            <a:fillRect/>
          </a:stretch>
        </p:blipFill>
        <p:spPr bwMode="auto">
          <a:xfrm>
            <a:off x="7632700" y="333375"/>
            <a:ext cx="3810000" cy="647700"/>
          </a:xfrm>
          <a:prstGeom prst="rect">
            <a:avLst/>
          </a:prstGeom>
          <a:noFill/>
          <a:ln w="9525">
            <a:noFill/>
            <a:miter lim="800000"/>
            <a:headEnd/>
            <a:tailEnd/>
          </a:ln>
        </p:spPr>
      </p:pic>
    </p:spTree>
    <p:extLst>
      <p:ext uri="{BB962C8B-B14F-4D97-AF65-F5344CB8AC3E}">
        <p14:creationId xmlns:p14="http://schemas.microsoft.com/office/powerpoint/2010/main" val="30316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848" y="274638"/>
            <a:ext cx="11575923" cy="654296"/>
          </a:xfrm>
        </p:spPr>
        <p:txBody>
          <a:bodyPr>
            <a:normAutofit/>
          </a:bodyPr>
          <a:lstStyle/>
          <a:p>
            <a:r>
              <a:rPr lang="fr-FR" sz="3200" dirty="0" smtClean="0">
                <a:solidFill>
                  <a:srgbClr val="FF0000"/>
                </a:solidFill>
                <a:latin typeface="Times"/>
                <a:cs typeface="Times"/>
              </a:rPr>
              <a:t>Défendre la retraite par répartition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609600" y="1061640"/>
            <a:ext cx="10972800" cy="5796360"/>
          </a:xfrm>
        </p:spPr>
        <p:txBody>
          <a:bodyPr>
            <a:normAutofit/>
          </a:bodyPr>
          <a:lstStyle/>
          <a:p>
            <a:pPr algn="just"/>
            <a:r>
              <a:rPr lang="fr-FR" sz="2800" dirty="0" smtClean="0">
                <a:latin typeface="Times"/>
                <a:cs typeface="Times"/>
              </a:rPr>
              <a:t>Système dit « par répartition » : les travailleurs actifs paient des cotisations sociales, utilisées dans l’instant pour verser des pensions aux travailleurs retraités. Sur la base des annuités de cotisations, les prestations sont définies et connues à l’avance.</a:t>
            </a:r>
          </a:p>
          <a:p>
            <a:pPr algn="just"/>
            <a:r>
              <a:rPr lang="fr-FR" sz="2800" dirty="0" smtClean="0">
                <a:latin typeface="Times"/>
                <a:cs typeface="Times"/>
              </a:rPr>
              <a:t>Système dit « par capitalisation » : les travailleurs actifs souscrivent à des plans de retraite auprès de compagnies d’assurances privées ou de fonds de pension. Leurs primes sont placées par ces institutions qui liquident les titres pour verser des pensions.</a:t>
            </a:r>
          </a:p>
          <a:p>
            <a:pPr algn="just"/>
            <a:r>
              <a:rPr lang="fr-FR" dirty="0">
                <a:latin typeface="Times"/>
                <a:cs typeface="Times"/>
              </a:rPr>
              <a:t>L</a:t>
            </a:r>
            <a:r>
              <a:rPr lang="fr-FR" sz="2800" dirty="0" smtClean="0">
                <a:latin typeface="Times"/>
                <a:cs typeface="Times"/>
              </a:rPr>
              <a:t>es deux systèmes </a:t>
            </a:r>
            <a:r>
              <a:rPr lang="fr-FR" sz="2800" i="1" dirty="0" smtClean="0">
                <a:latin typeface="Times"/>
                <a:cs typeface="Times"/>
              </a:rPr>
              <a:t>répartissent</a:t>
            </a:r>
            <a:r>
              <a:rPr lang="fr-FR" sz="2800" dirty="0" smtClean="0">
                <a:latin typeface="Times"/>
                <a:cs typeface="Times"/>
              </a:rPr>
              <a:t> la richesse produite ; le second modifiant les droits d’appropriation sur celle-ci au bénéfice des hauts revenus.</a:t>
            </a:r>
            <a:endParaRPr lang="fr-FR" sz="2800" dirty="0">
              <a:latin typeface="Times"/>
              <a:cs typeface="Times"/>
            </a:endParaRPr>
          </a:p>
        </p:txBody>
      </p:sp>
    </p:spTree>
    <p:extLst>
      <p:ext uri="{BB962C8B-B14F-4D97-AF65-F5344CB8AC3E}">
        <p14:creationId xmlns:p14="http://schemas.microsoft.com/office/powerpoint/2010/main" val="2256978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
            <a:ext cx="10972800" cy="615801"/>
          </a:xfrm>
        </p:spPr>
        <p:txBody>
          <a:bodyPr>
            <a:normAutofit fontScale="90000"/>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82187" y="1096896"/>
            <a:ext cx="11582400" cy="5761105"/>
          </a:xfrm>
        </p:spPr>
        <p:txBody>
          <a:bodyPr/>
          <a:lstStyle/>
          <a:p>
            <a:endParaRPr lang="fr-FR" dirty="0">
              <a:latin typeface="Times"/>
              <a:cs typeface="Times"/>
            </a:endParaRPr>
          </a:p>
        </p:txBody>
      </p:sp>
      <p:pic>
        <p:nvPicPr>
          <p:cNvPr id="4" name="Image 3" descr="Espérance de vie.png"/>
          <p:cNvPicPr/>
          <p:nvPr/>
        </p:nvPicPr>
        <p:blipFill>
          <a:blip r:embed="rId2"/>
          <a:stretch>
            <a:fillRect/>
          </a:stretch>
        </p:blipFill>
        <p:spPr>
          <a:xfrm>
            <a:off x="282187" y="151182"/>
            <a:ext cx="11296861" cy="6570754"/>
          </a:xfrm>
          <a:prstGeom prst="rect">
            <a:avLst/>
          </a:prstGeom>
        </p:spPr>
      </p:pic>
    </p:spTree>
    <p:extLst>
      <p:ext uri="{BB962C8B-B14F-4D97-AF65-F5344CB8AC3E}">
        <p14:creationId xmlns:p14="http://schemas.microsoft.com/office/powerpoint/2010/main" val="142570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 y="1"/>
            <a:ext cx="12191999" cy="1480830"/>
          </a:xfrm>
          <a:solidFill>
            <a:schemeClr val="bg1"/>
          </a:solidFill>
        </p:spPr>
        <p:txBody>
          <a:bodyPr/>
          <a:lstStyle/>
          <a:p>
            <a:pPr marL="539750" algn="ctr"/>
            <a:r>
              <a:rPr lang="fr-FR" sz="4800" dirty="0">
                <a:solidFill>
                  <a:srgbClr val="B80008"/>
                </a:solidFill>
                <a:latin typeface="Bebas Neue" charset="0"/>
                <a:ea typeface="Bebas Neue" charset="0"/>
                <a:cs typeface="Bebas Neue" charset="0"/>
              </a:rPr>
              <a:t>Un système qui permet de bloquer </a:t>
            </a:r>
            <a:br>
              <a:rPr lang="fr-FR" sz="4800" dirty="0">
                <a:solidFill>
                  <a:srgbClr val="B80008"/>
                </a:solidFill>
                <a:latin typeface="Bebas Neue" charset="0"/>
                <a:ea typeface="Bebas Neue" charset="0"/>
                <a:cs typeface="Bebas Neue" charset="0"/>
              </a:rPr>
            </a:br>
            <a:r>
              <a:rPr lang="fr-FR" sz="4800" dirty="0">
                <a:solidFill>
                  <a:srgbClr val="B80008"/>
                </a:solidFill>
                <a:latin typeface="Bebas Neue" charset="0"/>
                <a:ea typeface="Bebas Neue" charset="0"/>
                <a:cs typeface="Bebas Neue" charset="0"/>
              </a:rPr>
              <a:t>la part de richesses consacrée aux pensions</a:t>
            </a:r>
          </a:p>
        </p:txBody>
      </p:sp>
      <p:sp>
        <p:nvSpPr>
          <p:cNvPr id="3" name="Espace réservé du texte 2"/>
          <p:cNvSpPr>
            <a:spLocks noGrp="1"/>
          </p:cNvSpPr>
          <p:nvPr>
            <p:ph type="body" idx="1"/>
          </p:nvPr>
        </p:nvSpPr>
        <p:spPr>
          <a:xfrm>
            <a:off x="838200" y="2743199"/>
            <a:ext cx="10515600" cy="3433763"/>
          </a:xfrm>
        </p:spPr>
        <p:txBody>
          <a:bodyPr/>
          <a:lstStyle/>
          <a:p>
            <a:r>
              <a:rPr lang="fr-FR" sz="3200" dirty="0"/>
              <a:t>La variation de la valeur du point année après année permet d’équilibrer automatiquement le système. Les points ne sont pas des « </a:t>
            </a:r>
            <a:r>
              <a:rPr lang="fr-FR" sz="3200" i="1" dirty="0"/>
              <a:t>droits acquis</a:t>
            </a:r>
            <a:r>
              <a:rPr lang="fr-FR" sz="3200" dirty="0"/>
              <a:t> »</a:t>
            </a:r>
          </a:p>
        </p:txBody>
      </p:sp>
      <p:pic>
        <p:nvPicPr>
          <p:cNvPr id="5" name="Image 4">
            <a:extLst>
              <a:ext uri="{FF2B5EF4-FFF2-40B4-BE49-F238E27FC236}">
                <a16:creationId xmlns="" xmlns:a16="http://schemas.microsoft.com/office/drawing/2014/main" id="{607BCE35-B68D-4DB0-83E4-C302511964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1723377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02167" y="1272746"/>
            <a:ext cx="11379200" cy="518044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lgn="just">
              <a:spcAft>
                <a:spcPts val="1200"/>
              </a:spcAft>
              <a:buFont typeface="Arial" charset="0"/>
              <a:buChar char="•"/>
            </a:pPr>
            <a:r>
              <a:rPr lang="fr-FR" sz="2000" b="1" dirty="0">
                <a:latin typeface="Arial" panose="020B0604020202020204" pitchFamily="34" charset="0"/>
                <a:cs typeface="Arial" panose="020B0604020202020204" pitchFamily="34" charset="0"/>
              </a:rPr>
              <a:t>Progrès</a:t>
            </a:r>
            <a:r>
              <a:rPr lang="fr-FR" sz="2000" dirty="0">
                <a:latin typeface="Arial" panose="020B0604020202020204" pitchFamily="34" charset="0"/>
                <a:cs typeface="Arial" panose="020B0604020202020204" pitchFamily="34" charset="0"/>
              </a:rPr>
              <a:t> : le fait de partir tôt en bonne santé n’est pas simplement une juste reconnaissance pour des travailleurs mais aussi un bienfait pour la société dans son ensemble (intégration dans la vie associative, culturelle et sportive…)</a:t>
            </a:r>
          </a:p>
          <a:p>
            <a:pPr algn="just">
              <a:spcAft>
                <a:spcPts val="1200"/>
              </a:spcAft>
              <a:buFont typeface="Arial" charset="0"/>
              <a:buChar char="•"/>
            </a:pPr>
            <a:endParaRPr lang="fr-FR" sz="2000" dirty="0">
              <a:latin typeface="Arial" panose="020B0604020202020204" pitchFamily="34" charset="0"/>
              <a:cs typeface="Arial" panose="020B0604020202020204" pitchFamily="34" charset="0"/>
            </a:endParaRPr>
          </a:p>
          <a:p>
            <a:pPr algn="just">
              <a:spcAft>
                <a:spcPts val="1200"/>
              </a:spcAft>
              <a:buFont typeface="Arial" charset="0"/>
              <a:buChar char="•"/>
            </a:pPr>
            <a:r>
              <a:rPr lang="fr-FR" sz="2000" b="1" dirty="0">
                <a:latin typeface="Arial" panose="020B0604020202020204" pitchFamily="34" charset="0"/>
                <a:cs typeface="Arial" panose="020B0604020202020204" pitchFamily="34" charset="0"/>
              </a:rPr>
              <a:t>Hypocrisie</a:t>
            </a:r>
            <a:r>
              <a:rPr lang="fr-FR" sz="2000" dirty="0">
                <a:latin typeface="Arial" panose="020B0604020202020204" pitchFamily="34" charset="0"/>
                <a:cs typeface="Arial" panose="020B0604020202020204" pitchFamily="34" charset="0"/>
              </a:rPr>
              <a:t> : Vouloir faire travailler les salariés plus longtemps revient à rompre le contrat entre les générations. La solidarité intergénérationnelle a pourtant deux faces.</a:t>
            </a:r>
          </a:p>
          <a:p>
            <a:pPr algn="just">
              <a:spcAft>
                <a:spcPts val="1200"/>
              </a:spcAft>
              <a:buFont typeface="Arial" charset="0"/>
              <a:buChar char="•"/>
            </a:pPr>
            <a:endParaRPr lang="fr-FR" sz="2000" dirty="0">
              <a:latin typeface="Arial" panose="020B0604020202020204" pitchFamily="34" charset="0"/>
              <a:cs typeface="Arial" panose="020B0604020202020204" pitchFamily="34" charset="0"/>
            </a:endParaRPr>
          </a:p>
          <a:p>
            <a:pPr algn="just">
              <a:buFont typeface="Arial" charset="0"/>
              <a:buChar char="•"/>
            </a:pPr>
            <a:r>
              <a:rPr lang="fr-FR" sz="2000" dirty="0">
                <a:latin typeface="Arial" panose="020B0604020202020204" pitchFamily="34" charset="0"/>
                <a:cs typeface="Arial" panose="020B0604020202020204" pitchFamily="34" charset="0"/>
              </a:rPr>
              <a:t>Le rapport Moreau de 2013 préconise à législation constante qu’il ne faudrait que 1 point de PIB pour assurer les besoins de financement en 2020. Pour info, 1 point de PIB c’est 10% des dividendes versées aux actionnaires des sociétés non financières en 2007 et que la part des dividendes dans la valeur ajoutée des sociétés non financières est passée de 5% dans les années 80 à 9% aujourd’hui.</a:t>
            </a:r>
          </a:p>
        </p:txBody>
      </p:sp>
      <p:pic>
        <p:nvPicPr>
          <p:cNvPr id="5" name="Image 4">
            <a:extLst>
              <a:ext uri="{FF2B5EF4-FFF2-40B4-BE49-F238E27FC236}">
                <a16:creationId xmlns="" xmlns:a16="http://schemas.microsoft.com/office/drawing/2014/main" id="{BF4430C3-614A-40F8-BC57-13C77330E4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6" name="Titre 1">
            <a:extLst>
              <a:ext uri="{FF2B5EF4-FFF2-40B4-BE49-F238E27FC236}">
                <a16:creationId xmlns="" xmlns:a16="http://schemas.microsoft.com/office/drawing/2014/main" id="{46234407-1BC8-492C-A7BD-5FCB924B2298}"/>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Des manipulations à contrer</a:t>
            </a:r>
          </a:p>
        </p:txBody>
      </p:sp>
    </p:spTree>
    <p:extLst>
      <p:ext uri="{BB962C8B-B14F-4D97-AF65-F5344CB8AC3E}">
        <p14:creationId xmlns:p14="http://schemas.microsoft.com/office/powerpoint/2010/main" val="9012932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9-03-19 à 19.29.5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622396"/>
          </a:xfrm>
          <a:prstGeom prst="rect">
            <a:avLst/>
          </a:prstGeom>
        </p:spPr>
      </p:pic>
    </p:spTree>
    <p:extLst>
      <p:ext uri="{BB962C8B-B14F-4D97-AF65-F5344CB8AC3E}">
        <p14:creationId xmlns:p14="http://schemas.microsoft.com/office/powerpoint/2010/main" val="3517075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31800" y="1557338"/>
            <a:ext cx="11338984" cy="457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ea typeface="ＭＳ Ｐゴシック" charset="0"/>
                <a:cs typeface="ＭＳ Ｐゴシック" charset="0"/>
              </a:defRPr>
            </a:lvl9pPr>
          </a:lstStyle>
          <a:p>
            <a:pPr>
              <a:spcBef>
                <a:spcPts val="600"/>
              </a:spcBef>
              <a:buClrTx/>
              <a:buFontTx/>
              <a:buNone/>
            </a:pPr>
            <a:r>
              <a:rPr lang="fr-FR" b="1" dirty="0">
                <a:latin typeface="Century Gothic" charset="0"/>
              </a:rPr>
              <a:t>Pour la FSU, accroître les ressources des régimes de retraites de 4 à 5 points de PIB d’ici 2050 est possible</a:t>
            </a:r>
          </a:p>
          <a:p>
            <a:pPr>
              <a:spcBef>
                <a:spcPts val="600"/>
              </a:spcBef>
              <a:buClrTx/>
              <a:buFontTx/>
              <a:buNone/>
            </a:pPr>
            <a:endParaRPr lang="fr-FR" b="1" dirty="0">
              <a:latin typeface="Century Gothic" charset="0"/>
            </a:endParaRPr>
          </a:p>
          <a:p>
            <a:pPr marL="342900" indent="-342900">
              <a:spcBef>
                <a:spcPts val="600"/>
              </a:spcBef>
              <a:spcAft>
                <a:spcPts val="1200"/>
              </a:spcAft>
              <a:buClrTx/>
              <a:buFont typeface="Arial" panose="020B0604020202020204" pitchFamily="34" charset="0"/>
              <a:buChar char="•"/>
            </a:pPr>
            <a:r>
              <a:rPr lang="fr-FR" sz="2200" dirty="0">
                <a:latin typeface="Century Gothic" charset="0"/>
              </a:rPr>
              <a:t>Hausse des </a:t>
            </a:r>
            <a:r>
              <a:rPr lang="fr-FR" sz="2200" dirty="0" smtClean="0">
                <a:latin typeface="Century Gothic" charset="0"/>
              </a:rPr>
              <a:t>salaires et des cotisations</a:t>
            </a:r>
            <a:endParaRPr lang="fr-FR" sz="2200" dirty="0">
              <a:latin typeface="Century Gothic" charset="0"/>
            </a:endParaRPr>
          </a:p>
          <a:p>
            <a:pPr marL="342900" indent="-342900">
              <a:spcBef>
                <a:spcPts val="600"/>
              </a:spcBef>
              <a:spcAft>
                <a:spcPts val="1200"/>
              </a:spcAft>
              <a:buClrTx/>
              <a:buFont typeface="Arial" panose="020B0604020202020204" pitchFamily="34" charset="0"/>
              <a:buChar char="•"/>
            </a:pPr>
            <a:r>
              <a:rPr lang="fr-FR" sz="2200" dirty="0">
                <a:latin typeface="Century Gothic" charset="0"/>
              </a:rPr>
              <a:t>Politique de l’emploi pour avoir davantage de cotisants</a:t>
            </a:r>
          </a:p>
          <a:p>
            <a:pPr marL="342900" indent="-342900">
              <a:spcBef>
                <a:spcPts val="600"/>
              </a:spcBef>
              <a:spcAft>
                <a:spcPts val="1200"/>
              </a:spcAft>
              <a:buClrTx/>
              <a:buFont typeface="Arial" panose="020B0604020202020204" pitchFamily="34" charset="0"/>
              <a:buChar char="•"/>
            </a:pPr>
            <a:r>
              <a:rPr lang="fr-FR" sz="2200" dirty="0">
                <a:latin typeface="Century Gothic" charset="0"/>
              </a:rPr>
              <a:t>Taxation des revenus financiers et du patrimoine</a:t>
            </a:r>
          </a:p>
          <a:p>
            <a:pPr marL="342900" indent="-342900">
              <a:spcBef>
                <a:spcPts val="600"/>
              </a:spcBef>
              <a:spcAft>
                <a:spcPts val="1200"/>
              </a:spcAft>
              <a:buClrTx/>
              <a:buFont typeface="Arial" panose="020B0604020202020204" pitchFamily="34" charset="0"/>
              <a:buChar char="•"/>
            </a:pPr>
            <a:r>
              <a:rPr lang="fr-FR" sz="2200" dirty="0">
                <a:latin typeface="Century Gothic" charset="0"/>
              </a:rPr>
              <a:t>La part des profits réinvestis reste stable autour de 18,5% tandis que les dividendes attribués aux actionnaires sont passés depuis 1975 de 3 à 9%.</a:t>
            </a:r>
          </a:p>
        </p:txBody>
      </p:sp>
      <p:pic>
        <p:nvPicPr>
          <p:cNvPr id="4" name="Image 3">
            <a:extLst>
              <a:ext uri="{FF2B5EF4-FFF2-40B4-BE49-F238E27FC236}">
                <a16:creationId xmlns="" xmlns:a16="http://schemas.microsoft.com/office/drawing/2014/main" id="{73539CB5-6EF7-4B85-A5E9-79DD0B7E73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5" name="Titre 1">
            <a:extLst>
              <a:ext uri="{FF2B5EF4-FFF2-40B4-BE49-F238E27FC236}">
                <a16:creationId xmlns="" xmlns:a16="http://schemas.microsoft.com/office/drawing/2014/main" id="{D1EDED9B-9B6D-4F08-9FF2-7E5BDB2AE1A3}"/>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Le financement </a:t>
            </a:r>
          </a:p>
        </p:txBody>
      </p:sp>
    </p:spTree>
    <p:extLst>
      <p:ext uri="{BB962C8B-B14F-4D97-AF65-F5344CB8AC3E}">
        <p14:creationId xmlns:p14="http://schemas.microsoft.com/office/powerpoint/2010/main" val="35227251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
            <a:ext cx="10972800" cy="853103"/>
          </a:xfrm>
        </p:spPr>
        <p:txBody>
          <a:bodyPr>
            <a:normAutofit/>
          </a:bodyPr>
          <a:lstStyle/>
          <a:p>
            <a:r>
              <a:rPr lang="fr-FR" sz="3200" dirty="0">
                <a:solidFill>
                  <a:srgbClr val="FF0000"/>
                </a:solidFill>
                <a:latin typeface="Times"/>
                <a:cs typeface="Times"/>
              </a:rPr>
              <a:t>R</a:t>
            </a:r>
            <a:r>
              <a:rPr lang="fr-FR" sz="3200" dirty="0" smtClean="0">
                <a:solidFill>
                  <a:srgbClr val="FF0000"/>
                </a:solidFill>
                <a:latin typeface="Times"/>
                <a:cs typeface="Times"/>
              </a:rPr>
              <a:t>evenir sur les contre réformes précédentes</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64613" y="1023724"/>
            <a:ext cx="11582400" cy="5834276"/>
          </a:xfrm>
        </p:spPr>
        <p:txBody>
          <a:bodyPr>
            <a:normAutofit/>
          </a:bodyPr>
          <a:lstStyle/>
          <a:p>
            <a:r>
              <a:rPr lang="fr-FR" sz="2800" dirty="0" smtClean="0">
                <a:latin typeface="Times"/>
                <a:cs typeface="Times"/>
              </a:rPr>
              <a:t>Les contre-réformes précédentes</a:t>
            </a:r>
          </a:p>
          <a:p>
            <a:pPr marL="0" indent="0">
              <a:buNone/>
            </a:pPr>
            <a:r>
              <a:rPr lang="fr-FR" sz="2800" dirty="0" smtClean="0">
                <a:latin typeface="Times"/>
                <a:cs typeface="Times"/>
              </a:rPr>
              <a:t>	1993, 2003, 2007, 2010, 2013</a:t>
            </a:r>
          </a:p>
          <a:p>
            <a:r>
              <a:rPr lang="fr-FR" sz="2800" dirty="0" smtClean="0">
                <a:latin typeface="Times"/>
                <a:cs typeface="Times"/>
              </a:rPr>
              <a:t>pour les salariés du privé</a:t>
            </a:r>
            <a:r>
              <a:rPr lang="fr-FR" sz="2800" dirty="0" smtClean="0">
                <a:effectLst/>
                <a:latin typeface="Times"/>
                <a:cs typeface="Times"/>
              </a:rPr>
              <a:t> : </a:t>
            </a:r>
            <a:r>
              <a:rPr lang="fr-FR" sz="2800" dirty="0" smtClean="0">
                <a:latin typeface="Times"/>
                <a:cs typeface="Times"/>
              </a:rPr>
              <a:t>mise au compte des salaires des 25 meilleures années au lieu des 10, revalorisés sur la base des prix et non plus des salaires ;</a:t>
            </a:r>
          </a:p>
          <a:p>
            <a:r>
              <a:rPr lang="fr-FR" sz="2800" dirty="0" smtClean="0">
                <a:latin typeface="Times"/>
                <a:cs typeface="Times"/>
              </a:rPr>
              <a:t>allongement de la durée de cotisation : 42 ans requis (43 à partir de la génération née en 1973) ;</a:t>
            </a:r>
          </a:p>
          <a:p>
            <a:r>
              <a:rPr lang="fr-FR" sz="2800" dirty="0" smtClean="0">
                <a:latin typeface="Times"/>
                <a:cs typeface="Times"/>
              </a:rPr>
              <a:t>report à 62 ans de l’âge de départ à la retraite sauf pour les carrières longues.</a:t>
            </a:r>
          </a:p>
          <a:p>
            <a:r>
              <a:rPr lang="fr-FR" sz="2800" dirty="0">
                <a:latin typeface="Times"/>
                <a:cs typeface="Times"/>
              </a:rPr>
              <a:t>d</a:t>
            </a:r>
            <a:r>
              <a:rPr lang="fr-FR" sz="2800" dirty="0" smtClean="0">
                <a:latin typeface="Times"/>
                <a:cs typeface="Times"/>
              </a:rPr>
              <a:t>écote, surcote.</a:t>
            </a:r>
          </a:p>
          <a:p>
            <a:r>
              <a:rPr lang="fr-FR" dirty="0" smtClean="0">
                <a:latin typeface="Times"/>
                <a:cs typeface="Times"/>
              </a:rPr>
              <a:t>Indexation des pensions sur les prix puis gel des pensions</a:t>
            </a:r>
            <a:endParaRPr lang="fr-FR" sz="2800" dirty="0" smtClean="0">
              <a:latin typeface="Times"/>
              <a:cs typeface="Times"/>
            </a:endParaRPr>
          </a:p>
          <a:p>
            <a:endParaRPr lang="fr-FR" sz="2800" dirty="0">
              <a:latin typeface="Times"/>
              <a:cs typeface="Times"/>
            </a:endParaRPr>
          </a:p>
        </p:txBody>
      </p:sp>
    </p:spTree>
    <p:extLst>
      <p:ext uri="{BB962C8B-B14F-4D97-AF65-F5344CB8AC3E}">
        <p14:creationId xmlns:p14="http://schemas.microsoft.com/office/powerpoint/2010/main" val="40132744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890584" y="1285490"/>
            <a:ext cx="9156357" cy="457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a:spcBef>
                <a:spcPts val="800"/>
              </a:spcBef>
              <a:spcAft>
                <a:spcPts val="2400"/>
              </a:spcAft>
              <a:buFont typeface="Georgia" charset="0"/>
              <a:buChar char="-"/>
            </a:pPr>
            <a:r>
              <a:rPr lang="fr-FR" dirty="0">
                <a:latin typeface="Arial" panose="020B0604020202020204" pitchFamily="34" charset="0"/>
                <a:cs typeface="Arial" panose="020B0604020202020204" pitchFamily="34" charset="0"/>
              </a:rPr>
              <a:t>60 ans sans décote ni surcote</a:t>
            </a:r>
          </a:p>
          <a:p>
            <a:pPr>
              <a:spcBef>
                <a:spcPts val="800"/>
              </a:spcBef>
              <a:spcAft>
                <a:spcPts val="2400"/>
              </a:spcAft>
              <a:buFont typeface="Georgia" charset="0"/>
              <a:buChar char="-"/>
            </a:pPr>
            <a:r>
              <a:rPr lang="fr-FR" dirty="0">
                <a:latin typeface="Arial" panose="020B0604020202020204" pitchFamily="34" charset="0"/>
                <a:cs typeface="Arial" panose="020B0604020202020204" pitchFamily="34" charset="0"/>
              </a:rPr>
              <a:t>75% du traitement</a:t>
            </a:r>
          </a:p>
          <a:p>
            <a:pPr>
              <a:spcBef>
                <a:spcPts val="800"/>
              </a:spcBef>
              <a:spcAft>
                <a:spcPts val="2400"/>
              </a:spcAft>
              <a:buFont typeface="Georgia" charset="0"/>
              <a:buChar char="-"/>
            </a:pPr>
            <a:r>
              <a:rPr lang="fr-FR" dirty="0">
                <a:latin typeface="Arial" panose="020B0604020202020204" pitchFamily="34" charset="0"/>
                <a:cs typeface="Arial" panose="020B0604020202020204" pitchFamily="34" charset="0"/>
              </a:rPr>
              <a:t>37,5 annuités</a:t>
            </a:r>
          </a:p>
          <a:p>
            <a:pPr>
              <a:spcBef>
                <a:spcPts val="800"/>
              </a:spcBef>
              <a:spcAft>
                <a:spcPts val="2400"/>
              </a:spcAft>
              <a:buFont typeface="Georgia" charset="0"/>
              <a:buChar char="-"/>
            </a:pPr>
            <a:r>
              <a:rPr lang="fr-FR" dirty="0">
                <a:latin typeface="Arial" panose="020B0604020202020204" pitchFamily="34" charset="0"/>
                <a:cs typeface="Arial" panose="020B0604020202020204" pitchFamily="34" charset="0"/>
              </a:rPr>
              <a:t>Le retour des droits familiaux </a:t>
            </a:r>
          </a:p>
          <a:p>
            <a:pPr>
              <a:spcBef>
                <a:spcPts val="800"/>
              </a:spcBef>
              <a:spcAft>
                <a:spcPts val="2400"/>
              </a:spcAft>
              <a:buFont typeface="Georgia" charset="0"/>
              <a:buChar char="-"/>
            </a:pPr>
            <a:r>
              <a:rPr lang="fr-FR" dirty="0">
                <a:latin typeface="Arial" panose="020B0604020202020204" pitchFamily="34" charset="0"/>
                <a:cs typeface="Arial" panose="020B0604020202020204" pitchFamily="34" charset="0"/>
              </a:rPr>
              <a:t>La prise en compte des années d’étude</a:t>
            </a:r>
          </a:p>
          <a:p>
            <a:pPr>
              <a:spcBef>
                <a:spcPts val="800"/>
              </a:spcBef>
              <a:spcAft>
                <a:spcPts val="2400"/>
              </a:spcAft>
              <a:buFont typeface="Georgia" charset="0"/>
              <a:buChar char="-"/>
            </a:pPr>
            <a:r>
              <a:rPr lang="fr-FR" dirty="0">
                <a:latin typeface="Arial" panose="020B0604020202020204" pitchFamily="34" charset="0"/>
                <a:cs typeface="Arial" panose="020B0604020202020204" pitchFamily="34" charset="0"/>
              </a:rPr>
              <a:t>Des fins de carrière aménagées et une réflexion sur la gestion des âges</a:t>
            </a:r>
          </a:p>
        </p:txBody>
      </p:sp>
      <p:pic>
        <p:nvPicPr>
          <p:cNvPr id="4" name="Image 3">
            <a:extLst>
              <a:ext uri="{FF2B5EF4-FFF2-40B4-BE49-F238E27FC236}">
                <a16:creationId xmlns="" xmlns:a16="http://schemas.microsoft.com/office/drawing/2014/main" id="{85F36496-3FA9-48C2-AFCE-28EDBF8DF6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5" name="Titre 1">
            <a:extLst>
              <a:ext uri="{FF2B5EF4-FFF2-40B4-BE49-F238E27FC236}">
                <a16:creationId xmlns="" xmlns:a16="http://schemas.microsoft.com/office/drawing/2014/main" id="{9913D1FF-D144-4050-ACF1-DCC4490E9C04}"/>
              </a:ext>
            </a:extLst>
          </p:cNvPr>
          <p:cNvSpPr txBox="1">
            <a:spLocks/>
          </p:cNvSpPr>
          <p:nvPr/>
        </p:nvSpPr>
        <p:spPr>
          <a:xfrm>
            <a:off x="0" y="-3123"/>
            <a:ext cx="12192000" cy="843176"/>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La FSU revendique un système à prestations définies</a:t>
            </a:r>
          </a:p>
        </p:txBody>
      </p:sp>
    </p:spTree>
    <p:extLst>
      <p:ext uri="{BB962C8B-B14F-4D97-AF65-F5344CB8AC3E}">
        <p14:creationId xmlns:p14="http://schemas.microsoft.com/office/powerpoint/2010/main" val="1552405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122" y="59721"/>
            <a:ext cx="11405476" cy="624131"/>
          </a:xfrm>
        </p:spPr>
        <p:txBody>
          <a:bodyPr>
            <a:noAutofit/>
          </a:bodyPr>
          <a:lstStyle/>
          <a:p>
            <a:r>
              <a:rPr lang="fr-FR" sz="3200" dirty="0" smtClean="0">
                <a:solidFill>
                  <a:srgbClr val="FF0000"/>
                </a:solidFill>
                <a:latin typeface="Times"/>
                <a:cs typeface="Times"/>
              </a:rPr>
              <a:t> </a:t>
            </a:r>
            <a:r>
              <a:rPr lang="fr-FR" sz="3200" dirty="0">
                <a:solidFill>
                  <a:srgbClr val="FF0000"/>
                </a:solidFill>
                <a:latin typeface="Times"/>
                <a:cs typeface="Times"/>
              </a:rPr>
              <a:t>Principes fondamentaux des systèmes de retraite</a:t>
            </a:r>
          </a:p>
        </p:txBody>
      </p:sp>
      <p:sp>
        <p:nvSpPr>
          <p:cNvPr id="3" name="Espace réservé du contenu 2"/>
          <p:cNvSpPr>
            <a:spLocks noGrp="1"/>
          </p:cNvSpPr>
          <p:nvPr>
            <p:ph idx="1"/>
          </p:nvPr>
        </p:nvSpPr>
        <p:spPr>
          <a:xfrm>
            <a:off x="609600" y="840154"/>
            <a:ext cx="10972800" cy="6017846"/>
          </a:xfrm>
        </p:spPr>
        <p:txBody>
          <a:bodyPr>
            <a:normAutofit/>
          </a:bodyPr>
          <a:lstStyle/>
          <a:p>
            <a:r>
              <a:rPr lang="fr-FR" sz="2800" dirty="0" smtClean="0">
                <a:solidFill>
                  <a:srgbClr val="0000FF"/>
                </a:solidFill>
                <a:latin typeface="Times"/>
                <a:cs typeface="Times"/>
              </a:rPr>
              <a:t>La masse salariale se décompose ainsi </a:t>
            </a:r>
            <a:r>
              <a:rPr lang="fr-FR" sz="2800" dirty="0" smtClean="0">
                <a:latin typeface="Times"/>
                <a:cs typeface="Times"/>
              </a:rPr>
              <a:t>:</a:t>
            </a:r>
          </a:p>
          <a:p>
            <a:endParaRPr lang="fr-FR" sz="2800" dirty="0">
              <a:latin typeface="Times"/>
              <a:cs typeface="Times"/>
            </a:endParaRPr>
          </a:p>
          <a:p>
            <a:endParaRPr lang="fr-FR" sz="2800" dirty="0" smtClean="0">
              <a:latin typeface="Times"/>
              <a:cs typeface="Times"/>
            </a:endParaRPr>
          </a:p>
          <a:p>
            <a:endParaRPr lang="fr-FR" sz="2800" dirty="0">
              <a:latin typeface="Times"/>
              <a:cs typeface="Times"/>
            </a:endParaRPr>
          </a:p>
          <a:p>
            <a:endParaRPr lang="fr-FR" sz="2800" dirty="0" smtClean="0">
              <a:latin typeface="Times"/>
              <a:cs typeface="Times"/>
            </a:endParaRPr>
          </a:p>
          <a:p>
            <a:pPr algn="just"/>
            <a:r>
              <a:rPr lang="fr-FR" sz="2400" dirty="0" smtClean="0">
                <a:latin typeface="Times"/>
                <a:cs typeface="Times"/>
              </a:rPr>
              <a:t>L’ensemble des cotisations constituent la partie socialisée des salaires</a:t>
            </a:r>
            <a:endParaRPr lang="fr-FR" sz="2800" dirty="0" smtClean="0">
              <a:latin typeface="Times"/>
              <a:cs typeface="Times"/>
            </a:endParaRPr>
          </a:p>
          <a:p>
            <a:endParaRPr lang="fr-FR" sz="2800" dirty="0" smtClean="0">
              <a:latin typeface="Times"/>
              <a:cs typeface="Times"/>
            </a:endParaRPr>
          </a:p>
          <a:p>
            <a:endParaRPr lang="fr-FR" sz="2800" dirty="0" smtClean="0">
              <a:latin typeface="Times"/>
              <a:cs typeface="Times"/>
            </a:endParaRPr>
          </a:p>
          <a:p>
            <a:endParaRPr lang="fr-FR" sz="2800" dirty="0">
              <a:latin typeface="Times"/>
              <a:cs typeface="Times"/>
            </a:endParaRPr>
          </a:p>
          <a:p>
            <a:endParaRPr lang="fr-FR" sz="2800" dirty="0" smtClean="0">
              <a:latin typeface="Times"/>
              <a:cs typeface="Times"/>
            </a:endParaRPr>
          </a:p>
          <a:p>
            <a:endParaRPr lang="fr-FR" sz="2800" dirty="0">
              <a:latin typeface="Times"/>
              <a:cs typeface="Times"/>
            </a:endParaRPr>
          </a:p>
          <a:p>
            <a:endParaRPr lang="fr-FR" sz="2800" dirty="0" smtClean="0">
              <a:latin typeface="Times"/>
              <a:cs typeface="Times"/>
            </a:endParaRPr>
          </a:p>
          <a:p>
            <a:endParaRPr lang="fr-FR" sz="2800" dirty="0">
              <a:latin typeface="Times"/>
              <a:cs typeface="Times"/>
            </a:endParaRPr>
          </a:p>
        </p:txBody>
      </p:sp>
      <p:graphicFrame>
        <p:nvGraphicFramePr>
          <p:cNvPr id="6" name="Tableau 5"/>
          <p:cNvGraphicFramePr>
            <a:graphicFrameLocks noGrp="1"/>
          </p:cNvGraphicFramePr>
          <p:nvPr>
            <p:extLst>
              <p:ext uri="{D42A27DB-BD31-4B8C-83A1-F6EECF244321}">
                <p14:modId xmlns:p14="http://schemas.microsoft.com/office/powerpoint/2010/main" val="1625107575"/>
              </p:ext>
            </p:extLst>
          </p:nvPr>
        </p:nvGraphicFramePr>
        <p:xfrm>
          <a:off x="1146256" y="1670532"/>
          <a:ext cx="10436145" cy="741680"/>
        </p:xfrm>
        <a:graphic>
          <a:graphicData uri="http://schemas.openxmlformats.org/drawingml/2006/table">
            <a:tbl>
              <a:tblPr firstRow="1" firstCol="1" lastRow="1" lastCol="1" bandRow="1" bandCol="1">
                <a:tableStyleId>{5C22544A-7EE6-4342-B048-85BDC9FD1C3A}</a:tableStyleId>
              </a:tblPr>
              <a:tblGrid>
                <a:gridCol w="3478715"/>
                <a:gridCol w="3478715"/>
                <a:gridCol w="3478715"/>
              </a:tblGrid>
              <a:tr h="370840">
                <a:tc gridSpan="2">
                  <a:txBody>
                    <a:bodyPr/>
                    <a:lstStyle/>
                    <a:p>
                      <a:pPr algn="ctr"/>
                      <a:r>
                        <a:rPr lang="fr-FR" dirty="0" smtClean="0"/>
                        <a:t>Salaire brut</a:t>
                      </a:r>
                      <a:endParaRPr lang="fr-FR" dirty="0"/>
                    </a:p>
                  </a:txBody>
                  <a:tcPr marL="121920" marR="121920"/>
                </a:tc>
                <a:tc hMerge="1">
                  <a:txBody>
                    <a:bodyPr/>
                    <a:lstStyle/>
                    <a:p>
                      <a:endParaRPr lang="fr-FR" dirty="0"/>
                    </a:p>
                  </a:txBody>
                  <a:tcPr/>
                </a:tc>
                <a:tc>
                  <a:txBody>
                    <a:bodyPr/>
                    <a:lstStyle/>
                    <a:p>
                      <a:pPr algn="ctr"/>
                      <a:r>
                        <a:rPr lang="fr-FR" dirty="0" smtClean="0"/>
                        <a:t>Cotisations sociales patronales</a:t>
                      </a:r>
                      <a:endParaRPr lang="fr-FR" dirty="0"/>
                    </a:p>
                  </a:txBody>
                  <a:tcPr marL="121920" marR="121920"/>
                </a:tc>
              </a:tr>
              <a:tr h="370840">
                <a:tc>
                  <a:txBody>
                    <a:bodyPr/>
                    <a:lstStyle/>
                    <a:p>
                      <a:pPr algn="ctr"/>
                      <a:r>
                        <a:rPr lang="fr-FR" dirty="0" smtClean="0"/>
                        <a:t>Salaire</a:t>
                      </a:r>
                      <a:r>
                        <a:rPr lang="fr-FR" baseline="0" dirty="0" smtClean="0"/>
                        <a:t> net</a:t>
                      </a:r>
                      <a:endParaRPr lang="fr-FR" dirty="0"/>
                    </a:p>
                  </a:txBody>
                  <a:tcPr marL="121920" marR="121920"/>
                </a:tc>
                <a:tc>
                  <a:txBody>
                    <a:bodyPr/>
                    <a:lstStyle/>
                    <a:p>
                      <a:pPr algn="ctr"/>
                      <a:r>
                        <a:rPr lang="fr-FR" dirty="0" smtClean="0"/>
                        <a:t>Cotisations sociales salariales</a:t>
                      </a:r>
                      <a:endParaRPr lang="fr-FR" dirty="0"/>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Cotisations sociales patronales</a:t>
                      </a:r>
                    </a:p>
                  </a:txBody>
                  <a:tcPr marL="121920" marR="121920"/>
                </a:tc>
              </a:tr>
            </a:tbl>
          </a:graphicData>
        </a:graphic>
      </p:graphicFrame>
    </p:spTree>
    <p:extLst>
      <p:ext uri="{BB962C8B-B14F-4D97-AF65-F5344CB8AC3E}">
        <p14:creationId xmlns:p14="http://schemas.microsoft.com/office/powerpoint/2010/main" val="37546178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128" y="59720"/>
            <a:ext cx="11345448" cy="760897"/>
          </a:xfrm>
        </p:spPr>
        <p:txBody>
          <a:bodyPr>
            <a:normAutofit/>
          </a:bodyPr>
          <a:lstStyle/>
          <a:p>
            <a:endParaRPr lang="fr-FR" sz="3600" dirty="0">
              <a:solidFill>
                <a:srgbClr val="FF0000"/>
              </a:solidFill>
            </a:endParaRPr>
          </a:p>
        </p:txBody>
      </p:sp>
      <p:sp>
        <p:nvSpPr>
          <p:cNvPr id="3" name="Espace réservé du contenu 2"/>
          <p:cNvSpPr>
            <a:spLocks noGrp="1"/>
          </p:cNvSpPr>
          <p:nvPr>
            <p:ph idx="1"/>
          </p:nvPr>
        </p:nvSpPr>
        <p:spPr>
          <a:xfrm>
            <a:off x="609600" y="1152770"/>
            <a:ext cx="10972800" cy="5705230"/>
          </a:xfrm>
        </p:spPr>
        <p:txBody>
          <a:bodyPr>
            <a:normAutofit/>
          </a:bodyPr>
          <a:lstStyle/>
          <a:p>
            <a:endParaRPr lang="fr-FR" dirty="0"/>
          </a:p>
          <a:p>
            <a:endParaRPr lang="fr-FR" dirty="0" smtClean="0"/>
          </a:p>
          <a:p>
            <a:endParaRPr lang="fr-FR" dirty="0"/>
          </a:p>
          <a:p>
            <a:endParaRPr lang="fr-FR" dirty="0" smtClean="0"/>
          </a:p>
          <a:p>
            <a:endParaRPr lang="fr-FR" dirty="0"/>
          </a:p>
          <a:p>
            <a:endParaRPr lang="fr-FR" dirty="0" smtClean="0"/>
          </a:p>
          <a:p>
            <a:pPr marL="0" indent="0" algn="just">
              <a:buNone/>
            </a:pPr>
            <a:endParaRPr lang="fr-FR" dirty="0" smtClean="0">
              <a:latin typeface="Times"/>
              <a:cs typeface="Times"/>
            </a:endParaRP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654145538"/>
              </p:ext>
            </p:extLst>
          </p:nvPr>
        </p:nvGraphicFramePr>
        <p:xfrm>
          <a:off x="505387" y="2990231"/>
          <a:ext cx="11139535" cy="1767840"/>
        </p:xfrm>
        <a:graphic>
          <a:graphicData uri="http://schemas.openxmlformats.org/drawingml/2006/table">
            <a:tbl>
              <a:tblPr firstRow="1" firstCol="1" lastRow="1" lastCol="1" bandRow="1" bandCol="1">
                <a:tableStyleId>{5C22544A-7EE6-4342-B048-85BDC9FD1C3A}</a:tableStyleId>
              </a:tblPr>
              <a:tblGrid>
                <a:gridCol w="2227907"/>
                <a:gridCol w="2227907"/>
                <a:gridCol w="2227907"/>
                <a:gridCol w="2227907"/>
                <a:gridCol w="2227907"/>
              </a:tblGrid>
              <a:tr h="370840">
                <a:tc>
                  <a:txBody>
                    <a:bodyPr/>
                    <a:lstStyle/>
                    <a:p>
                      <a:pPr algn="ctr"/>
                      <a:r>
                        <a:rPr lang="fr-FR" dirty="0" smtClean="0"/>
                        <a:t>Consommation de capital</a:t>
                      </a:r>
                      <a:r>
                        <a:rPr lang="fr-FR" baseline="0" dirty="0" smtClean="0"/>
                        <a:t> fixe : amortissement</a:t>
                      </a:r>
                      <a:endParaRPr lang="fr-FR" dirty="0">
                        <a:solidFill>
                          <a:srgbClr val="000000"/>
                        </a:solidFill>
                      </a:endParaRPr>
                    </a:p>
                  </a:txBody>
                  <a:tcPr marL="121920" marR="121920"/>
                </a:tc>
                <a:tc>
                  <a:txBody>
                    <a:bodyPr/>
                    <a:lstStyle/>
                    <a:p>
                      <a:pPr algn="ctr"/>
                      <a:r>
                        <a:rPr lang="fr-FR" dirty="0" smtClean="0"/>
                        <a:t>Salaire</a:t>
                      </a:r>
                      <a:r>
                        <a:rPr lang="fr-FR" baseline="0" dirty="0" smtClean="0"/>
                        <a:t> net</a:t>
                      </a:r>
                      <a:endParaRPr lang="fr-FR" dirty="0">
                        <a:solidFill>
                          <a:srgbClr val="000000"/>
                        </a:solidFill>
                      </a:endParaRPr>
                    </a:p>
                  </a:txBody>
                  <a:tcPr marL="121920" marR="121920"/>
                </a:tc>
                <a:tc>
                  <a:txBody>
                    <a:bodyPr/>
                    <a:lstStyle/>
                    <a:p>
                      <a:pPr algn="ctr"/>
                      <a:r>
                        <a:rPr lang="fr-FR" dirty="0" smtClean="0"/>
                        <a:t>Cotisations sociales salariales</a:t>
                      </a:r>
                      <a:endParaRPr lang="fr-FR" dirty="0">
                        <a:solidFill>
                          <a:srgbClr val="000000"/>
                        </a:solidFill>
                      </a:endParaRPr>
                    </a:p>
                  </a:txBody>
                  <a:tcPr marL="121920" marR="121920"/>
                </a:tc>
                <a:tc>
                  <a:txBody>
                    <a:bodyPr/>
                    <a:lstStyle/>
                    <a:p>
                      <a:pPr algn="ctr"/>
                      <a:r>
                        <a:rPr lang="fr-FR" dirty="0" smtClean="0"/>
                        <a:t>Cotisations</a:t>
                      </a:r>
                      <a:r>
                        <a:rPr lang="fr-FR" baseline="0" dirty="0" smtClean="0"/>
                        <a:t> sociales patronales</a:t>
                      </a:r>
                      <a:endParaRPr lang="fr-FR" dirty="0">
                        <a:solidFill>
                          <a:srgbClr val="000000"/>
                        </a:solidFill>
                      </a:endParaRPr>
                    </a:p>
                  </a:txBody>
                  <a:tcPr marL="121920" marR="121920"/>
                </a:tc>
                <a:tc>
                  <a:txBody>
                    <a:bodyPr/>
                    <a:lstStyle/>
                    <a:p>
                      <a:pPr algn="ctr"/>
                      <a:r>
                        <a:rPr lang="fr-FR" dirty="0" smtClean="0"/>
                        <a:t>Profits distribués </a:t>
                      </a:r>
                    </a:p>
                    <a:p>
                      <a:pPr algn="ctr"/>
                      <a:r>
                        <a:rPr lang="fr-FR" dirty="0" smtClean="0"/>
                        <a:t>ou non</a:t>
                      </a:r>
                      <a:endParaRPr lang="fr-FR" dirty="0">
                        <a:solidFill>
                          <a:srgbClr val="000000"/>
                        </a:solidFill>
                      </a:endParaRPr>
                    </a:p>
                  </a:txBody>
                  <a:tcPr marL="121920" marR="121920"/>
                </a:tc>
              </a:tr>
              <a:tr h="370840">
                <a:tc gridSpan="5">
                  <a:txBody>
                    <a:bodyPr/>
                    <a:lstStyle/>
                    <a:p>
                      <a:pPr algn="ctr"/>
                      <a:r>
                        <a:rPr lang="fr-FR" dirty="0" smtClean="0"/>
                        <a:t>Valeur</a:t>
                      </a:r>
                      <a:r>
                        <a:rPr lang="fr-FR" baseline="0" dirty="0" smtClean="0"/>
                        <a:t> ajoutée brute</a:t>
                      </a:r>
                    </a:p>
                    <a:p>
                      <a:pPr algn="ctr"/>
                      <a:endParaRPr lang="fr-FR" baseline="0" dirty="0" smtClean="0"/>
                    </a:p>
                    <a:p>
                      <a:pPr algn="ctr"/>
                      <a:endParaRPr lang="fr-FR" dirty="0">
                        <a:solidFill>
                          <a:srgbClr val="000000"/>
                        </a:solidFill>
                      </a:endParaRPr>
                    </a:p>
                  </a:txBody>
                  <a:tcPr marL="121920" marR="121920"/>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Consommation de capital</a:t>
                      </a:r>
                      <a:r>
                        <a:rPr lang="fr-FR" baseline="0" dirty="0" smtClean="0"/>
                        <a:t> fixe : amortissement</a:t>
                      </a:r>
                      <a:endParaRPr lang="fr-FR" dirty="0" smtClean="0">
                        <a:solidFill>
                          <a:srgbClr val="000000"/>
                        </a:solidFill>
                      </a:endParaRPr>
                    </a:p>
                  </a:txBody>
                  <a:tcPr marL="121920" marR="121920"/>
                </a:tc>
                <a:tc gridSpan="4">
                  <a:txBody>
                    <a:bodyPr/>
                    <a:lstStyle/>
                    <a:p>
                      <a:pPr algn="ctr"/>
                      <a:r>
                        <a:rPr lang="fr-FR" dirty="0" smtClean="0"/>
                        <a:t>Valeur ajoutée nette</a:t>
                      </a:r>
                      <a:endParaRPr lang="fr-FR" dirty="0">
                        <a:solidFill>
                          <a:srgbClr val="000000"/>
                        </a:solidFill>
                      </a:endParaRPr>
                    </a:p>
                  </a:txBody>
                  <a:tcPr marL="121920" marR="12192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24973463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992"/>
            <a:ext cx="10972800" cy="1143000"/>
          </a:xfrm>
        </p:spPr>
        <p:txBody>
          <a:bodyPr>
            <a:normAutofit/>
          </a:bodyPr>
          <a:lstStyle/>
          <a:p>
            <a:r>
              <a:rPr lang="fr-FR" sz="3200" dirty="0" smtClean="0">
                <a:solidFill>
                  <a:srgbClr val="FF0000"/>
                </a:solidFill>
                <a:latin typeface="Times"/>
                <a:cs typeface="Times"/>
              </a:rPr>
              <a:t>Le </a:t>
            </a:r>
            <a:r>
              <a:rPr lang="fr-FR" sz="3200" dirty="0">
                <a:solidFill>
                  <a:srgbClr val="FF0000"/>
                </a:solidFill>
                <a:latin typeface="Times"/>
                <a:cs typeface="Times"/>
              </a:rPr>
              <a:t>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6" name="Espace réservé du contenu 5" descr="Capture d’écran 2018-09-01 à 06.22.2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92100" y="1120008"/>
            <a:ext cx="11582400" cy="5737992"/>
          </a:xfrm>
        </p:spPr>
      </p:pic>
    </p:spTree>
    <p:extLst>
      <p:ext uri="{BB962C8B-B14F-4D97-AF65-F5344CB8AC3E}">
        <p14:creationId xmlns:p14="http://schemas.microsoft.com/office/powerpoint/2010/main" val="35709406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1143000"/>
          </a:xfrm>
        </p:spPr>
        <p:txBody>
          <a:bodyPr>
            <a:noAutofit/>
          </a:bodyPr>
          <a:lstStyle/>
          <a:p>
            <a:r>
              <a:rPr lang="fr-FR" sz="3200" dirty="0" smtClean="0">
                <a:solidFill>
                  <a:srgbClr val="FF0000"/>
                </a:solidFill>
                <a:latin typeface="Times"/>
                <a:cs typeface="Times"/>
              </a:rPr>
              <a:t>Le </a:t>
            </a:r>
            <a:r>
              <a:rPr lang="fr-FR" sz="3200" dirty="0">
                <a:solidFill>
                  <a:srgbClr val="FF0000"/>
                </a:solidFill>
                <a:latin typeface="Times"/>
                <a:cs typeface="Times"/>
              </a:rPr>
              <a:t>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256538" y="1270090"/>
            <a:ext cx="11723817" cy="5587911"/>
          </a:xfrm>
        </p:spPr>
        <p:txBody>
          <a:bodyPr>
            <a:normAutofit/>
          </a:bodyPr>
          <a:lstStyle/>
          <a:p>
            <a:r>
              <a:rPr lang="fr-FR" sz="3000" dirty="0" smtClean="0">
                <a:latin typeface="Times"/>
                <a:cs typeface="Times"/>
              </a:rPr>
              <a:t>Il </a:t>
            </a:r>
            <a:r>
              <a:rPr lang="fr-FR" sz="3000" dirty="0">
                <a:latin typeface="Times"/>
                <a:cs typeface="Times"/>
              </a:rPr>
              <a:t>y a 60 retraités pour 100 actifs </a:t>
            </a:r>
            <a:r>
              <a:rPr lang="fr-FR" sz="3000" dirty="0" smtClean="0">
                <a:latin typeface="Times"/>
                <a:cs typeface="Times"/>
              </a:rPr>
              <a:t>aujourd’hui. </a:t>
            </a:r>
          </a:p>
          <a:p>
            <a:pPr algn="just"/>
            <a:r>
              <a:rPr lang="fr-FR" sz="3000" dirty="0">
                <a:latin typeface="Times"/>
                <a:cs typeface="Times"/>
              </a:rPr>
              <a:t>E</a:t>
            </a:r>
            <a:r>
              <a:rPr lang="fr-FR" sz="3000" dirty="0" smtClean="0">
                <a:latin typeface="Times"/>
                <a:cs typeface="Times"/>
              </a:rPr>
              <a:t>n </a:t>
            </a:r>
            <a:r>
              <a:rPr lang="fr-FR" sz="3000" dirty="0">
                <a:latin typeface="Times"/>
                <a:cs typeface="Times"/>
              </a:rPr>
              <a:t>2070, il y aura 80  retraités pour 100 actifs. Mais quelle est réellement l’amplitude financière du problème  </a:t>
            </a:r>
            <a:r>
              <a:rPr lang="fr-FR" sz="3000" dirty="0" smtClean="0">
                <a:latin typeface="Times"/>
                <a:cs typeface="Times"/>
              </a:rPr>
              <a:t>?</a:t>
            </a:r>
          </a:p>
          <a:p>
            <a:pPr marL="269875"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3000" dirty="0" smtClean="0">
                <a:latin typeface="Times"/>
                <a:cs typeface="Times"/>
              </a:rPr>
              <a:t> Il </a:t>
            </a:r>
            <a:r>
              <a:rPr lang="fr-FR" sz="3000" dirty="0">
                <a:latin typeface="Times"/>
                <a:cs typeface="Times"/>
              </a:rPr>
              <a:t>y a effectivement un besoin de financement à venir mais, hors catastrophe, il reste mesuré. Comme le reconnaît le Haut </a:t>
            </a:r>
            <a:r>
              <a:rPr lang="fr-FR" sz="3000" dirty="0" smtClean="0">
                <a:latin typeface="Times"/>
                <a:cs typeface="Times"/>
              </a:rPr>
              <a:t>Commissaire</a:t>
            </a:r>
            <a:r>
              <a:rPr lang="fr-FR" sz="3000" dirty="0">
                <a:latin typeface="Times"/>
                <a:cs typeface="Times"/>
              </a:rPr>
              <a:t>, </a:t>
            </a:r>
            <a:r>
              <a:rPr lang="fr-FR" sz="3000" dirty="0" smtClean="0">
                <a:latin typeface="Times"/>
                <a:cs typeface="Times"/>
              </a:rPr>
              <a:t>« </a:t>
            </a:r>
            <a:r>
              <a:rPr lang="fr-FR" sz="3000" i="1" dirty="0" smtClean="0">
                <a:latin typeface="Times"/>
                <a:cs typeface="Times"/>
              </a:rPr>
              <a:t>aujourd’hui</a:t>
            </a:r>
            <a:r>
              <a:rPr lang="fr-FR" sz="3000" i="1" dirty="0">
                <a:latin typeface="Times"/>
                <a:cs typeface="Times"/>
              </a:rPr>
              <a:t>, nous n’avons pas le couteau sous la gorge</a:t>
            </a:r>
            <a:r>
              <a:rPr lang="fr-FR" sz="3000" dirty="0">
                <a:latin typeface="Times"/>
                <a:cs typeface="Times"/>
              </a:rPr>
              <a:t>  ».</a:t>
            </a:r>
          </a:p>
          <a:p>
            <a:pPr marL="50800" indent="0">
              <a:buNone/>
            </a:pPr>
            <a:endParaRPr lang="fr-FR" dirty="0"/>
          </a:p>
        </p:txBody>
      </p:sp>
    </p:spTree>
    <p:extLst>
      <p:ext uri="{BB962C8B-B14F-4D97-AF65-F5344CB8AC3E}">
        <p14:creationId xmlns:p14="http://schemas.microsoft.com/office/powerpoint/2010/main" val="1049012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992"/>
            <a:ext cx="10972800" cy="1143000"/>
          </a:xfrm>
        </p:spPr>
        <p:txBody>
          <a:bodyPr>
            <a:normAutofit/>
          </a:bodyPr>
          <a:lstStyle/>
          <a:p>
            <a:r>
              <a:rPr lang="fr-FR" sz="3200" dirty="0" smtClean="0">
                <a:solidFill>
                  <a:srgbClr val="FF0000"/>
                </a:solidFill>
                <a:latin typeface="Times"/>
                <a:cs typeface="Times"/>
              </a:rPr>
              <a:t>Le </a:t>
            </a:r>
            <a:r>
              <a:rPr lang="fr-FR" sz="3200" dirty="0">
                <a:solidFill>
                  <a:srgbClr val="FF0000"/>
                </a:solidFill>
                <a:latin typeface="Times"/>
                <a:cs typeface="Times"/>
              </a:rPr>
              <a:t>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291075" y="1120008"/>
            <a:ext cx="11582400" cy="5737992"/>
          </a:xfrm>
        </p:spPr>
        <p:txBody>
          <a:bodyPr>
            <a:normAutofit/>
          </a:bodyPr>
          <a:lstStyle/>
          <a:p>
            <a:pPr lvl="0"/>
            <a:r>
              <a:rPr lang="fr-FR" sz="2800" dirty="0" smtClean="0">
                <a:solidFill>
                  <a:srgbClr val="0000FF"/>
                </a:solidFill>
                <a:latin typeface="Times"/>
                <a:cs typeface="Times"/>
              </a:rPr>
              <a:t>Suède, Allemagne, France</a:t>
            </a:r>
          </a:p>
          <a:p>
            <a:pPr marL="0" lvl="0" indent="0">
              <a:buNone/>
            </a:pPr>
            <a:r>
              <a:rPr lang="fr-FR" sz="2800" dirty="0" smtClean="0">
                <a:latin typeface="Times"/>
                <a:cs typeface="Times"/>
              </a:rPr>
              <a:t>	Trois </a:t>
            </a:r>
            <a:r>
              <a:rPr lang="fr-FR" sz="2800" dirty="0">
                <a:latin typeface="Times"/>
                <a:cs typeface="Times"/>
              </a:rPr>
              <a:t>réformes différentes : comptes notionnels, par points, annuités</a:t>
            </a:r>
          </a:p>
          <a:p>
            <a:pPr lvl="0"/>
            <a:endParaRPr lang="fr-FR" sz="2800" dirty="0">
              <a:latin typeface="Times"/>
              <a:cs typeface="Times"/>
            </a:endParaRPr>
          </a:p>
          <a:p>
            <a:pPr lvl="0"/>
            <a:r>
              <a:rPr lang="fr-FR" sz="2800" dirty="0">
                <a:solidFill>
                  <a:srgbClr val="0000FF"/>
                </a:solidFill>
                <a:latin typeface="Times"/>
                <a:cs typeface="Times"/>
              </a:rPr>
              <a:t>Les mêmes </a:t>
            </a:r>
            <a:r>
              <a:rPr lang="fr-FR" sz="2800" dirty="0" smtClean="0">
                <a:solidFill>
                  <a:srgbClr val="0000FF"/>
                </a:solidFill>
                <a:latin typeface="Times"/>
                <a:cs typeface="Times"/>
              </a:rPr>
              <a:t>résultats</a:t>
            </a:r>
            <a:endParaRPr lang="fr-FR" sz="2800" dirty="0">
              <a:solidFill>
                <a:srgbClr val="0000FF"/>
              </a:solidFill>
              <a:latin typeface="Times"/>
              <a:cs typeface="Times"/>
            </a:endParaRPr>
          </a:p>
          <a:p>
            <a:pPr lvl="0">
              <a:buSzPct val="45000"/>
              <a:buFont typeface="StarSymbol"/>
              <a:buChar char="●"/>
            </a:pPr>
            <a:r>
              <a:rPr lang="fr-FR" sz="2800" dirty="0">
                <a:latin typeface="Times"/>
                <a:cs typeface="Times"/>
              </a:rPr>
              <a:t>baisse du niveau des pensions</a:t>
            </a:r>
          </a:p>
          <a:p>
            <a:pPr lvl="0">
              <a:buSzPct val="45000"/>
              <a:buFont typeface="StarSymbol"/>
              <a:buChar char="●"/>
            </a:pPr>
            <a:r>
              <a:rPr lang="fr-FR" sz="2800" dirty="0">
                <a:latin typeface="Times"/>
                <a:cs typeface="Times"/>
              </a:rPr>
              <a:t>Allemagne et Suède : baisse en partie compensée par l'existence d'autres régimes, mais de façon inégalitaire</a:t>
            </a:r>
          </a:p>
          <a:p>
            <a:pPr lvl="0">
              <a:buSzPct val="45000"/>
              <a:buFont typeface="StarSymbol"/>
              <a:buChar char="●"/>
            </a:pPr>
            <a:r>
              <a:rPr lang="fr-FR" sz="2800" dirty="0">
                <a:latin typeface="Times"/>
                <a:cs typeface="Times"/>
              </a:rPr>
              <a:t>Accroissement des </a:t>
            </a:r>
            <a:r>
              <a:rPr lang="fr-FR" sz="2800" dirty="0" smtClean="0">
                <a:latin typeface="Times"/>
                <a:cs typeface="Times"/>
              </a:rPr>
              <a:t>inégalités</a:t>
            </a:r>
          </a:p>
          <a:p>
            <a:pPr lvl="0">
              <a:buSzPct val="45000"/>
              <a:buFont typeface="StarSymbol"/>
              <a:buChar char="●"/>
            </a:pPr>
            <a:endParaRPr lang="fr-FR" sz="2800" dirty="0">
              <a:latin typeface="Times"/>
              <a:cs typeface="Times"/>
            </a:endParaRPr>
          </a:p>
          <a:p>
            <a:pPr lvl="0">
              <a:buSzPct val="45000"/>
              <a:buFont typeface="StarSymbol"/>
              <a:buChar char="●"/>
            </a:pPr>
            <a:r>
              <a:rPr lang="fr-FR" sz="2800" dirty="0">
                <a:solidFill>
                  <a:srgbClr val="0000FF"/>
                </a:solidFill>
                <a:latin typeface="Times"/>
                <a:cs typeface="Times"/>
              </a:rPr>
              <a:t>La même cause </a:t>
            </a:r>
            <a:r>
              <a:rPr lang="fr-FR" sz="2800" dirty="0" smtClean="0">
                <a:solidFill>
                  <a:srgbClr val="0000FF"/>
                </a:solidFill>
                <a:latin typeface="Times"/>
                <a:cs typeface="Times"/>
              </a:rPr>
              <a:t>…</a:t>
            </a:r>
            <a:endParaRPr lang="fr-FR" sz="2800" dirty="0">
              <a:solidFill>
                <a:srgbClr val="0000FF"/>
              </a:solidFill>
              <a:latin typeface="Times"/>
              <a:cs typeface="Times"/>
            </a:endParaRPr>
          </a:p>
        </p:txBody>
      </p:sp>
    </p:spTree>
    <p:extLst>
      <p:ext uri="{BB962C8B-B14F-4D97-AF65-F5344CB8AC3E}">
        <p14:creationId xmlns:p14="http://schemas.microsoft.com/office/powerpoint/2010/main" val="70017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16598"/>
            <a:ext cx="12192000" cy="987743"/>
          </a:xfrm>
          <a:solidFill>
            <a:schemeClr val="bg1"/>
          </a:solidFill>
        </p:spPr>
        <p:txBody>
          <a:bodyPr lIns="0" tIns="0" rIns="0" bIns="0"/>
          <a:lstStyle/>
          <a:p>
            <a:pPr algn="ct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dirty="0">
                <a:solidFill>
                  <a:srgbClr val="B80008"/>
                </a:solidFill>
                <a:latin typeface="Bebas Neue" charset="0"/>
                <a:ea typeface="Bebas Neue" charset="0"/>
                <a:cs typeface="Bebas Neue" charset="0"/>
              </a:rPr>
              <a:t>Les </a:t>
            </a:r>
            <a:r>
              <a:rPr lang="en-GB" sz="4800" dirty="0" err="1">
                <a:solidFill>
                  <a:srgbClr val="B80008"/>
                </a:solidFill>
                <a:latin typeface="Bebas Neue" charset="0"/>
                <a:ea typeface="Bebas Neue" charset="0"/>
                <a:cs typeface="Bebas Neue" charset="0"/>
              </a:rPr>
              <a:t>conséquences</a:t>
            </a:r>
            <a:r>
              <a:rPr lang="en-GB" sz="4800" dirty="0">
                <a:solidFill>
                  <a:srgbClr val="B80008"/>
                </a:solidFill>
                <a:latin typeface="Bebas Neue" charset="0"/>
                <a:ea typeface="Bebas Neue" charset="0"/>
                <a:cs typeface="Bebas Neue" charset="0"/>
              </a:rPr>
              <a:t> </a:t>
            </a:r>
            <a:r>
              <a:rPr lang="en-GB" sz="4800" dirty="0" err="1">
                <a:solidFill>
                  <a:srgbClr val="B80008"/>
                </a:solidFill>
                <a:latin typeface="Bebas Neue" charset="0"/>
                <a:ea typeface="Bebas Neue" charset="0"/>
                <a:cs typeface="Bebas Neue" charset="0"/>
              </a:rPr>
              <a:t>spécifiques</a:t>
            </a:r>
            <a:r>
              <a:rPr lang="en-GB" sz="4800" dirty="0">
                <a:solidFill>
                  <a:srgbClr val="B80008"/>
                </a:solidFill>
                <a:latin typeface="Bebas Neue" charset="0"/>
                <a:ea typeface="Bebas Neue" charset="0"/>
                <a:cs typeface="Bebas Neue" charset="0"/>
              </a:rPr>
              <a:t> pour les </a:t>
            </a:r>
            <a:r>
              <a:rPr lang="en-GB" sz="4800" dirty="0" err="1">
                <a:solidFill>
                  <a:srgbClr val="B80008"/>
                </a:solidFill>
                <a:latin typeface="Bebas Neue" charset="0"/>
                <a:ea typeface="Bebas Neue" charset="0"/>
                <a:cs typeface="Bebas Neue" charset="0"/>
              </a:rPr>
              <a:t>fonctionnaires</a:t>
            </a:r>
            <a:endParaRPr lang="en-GB" sz="4800" dirty="0">
              <a:solidFill>
                <a:srgbClr val="B80008"/>
              </a:solidFill>
              <a:latin typeface="Bebas Neue" charset="0"/>
              <a:ea typeface="Bebas Neue" charset="0"/>
              <a:cs typeface="Bebas Neue" charset="0"/>
            </a:endParaRPr>
          </a:p>
        </p:txBody>
      </p:sp>
      <p:sp>
        <p:nvSpPr>
          <p:cNvPr id="27651" name="Espace réservé du numéro de diapositive 3"/>
          <p:cNvSpPr>
            <a:spLocks noGrp="1"/>
          </p:cNvSpPr>
          <p:nvPr>
            <p:ph type="sldNum"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349745-52A5-EE4B-91C6-2A82D92FD890}" type="slidenum">
              <a:rPr lang="fr-FR" sz="1200">
                <a:solidFill>
                  <a:srgbClr val="898989"/>
                </a:solidFill>
                <a:latin typeface="Calibri" charset="0"/>
              </a:rPr>
              <a:pPr eaLnBrk="1" hangingPunct="1"/>
              <a:t>8</a:t>
            </a:fld>
            <a:endParaRPr lang="fr-FR" sz="1200">
              <a:solidFill>
                <a:srgbClr val="898989"/>
              </a:solidFill>
              <a:latin typeface="Calibri" charset="0"/>
            </a:endParaRPr>
          </a:p>
        </p:txBody>
      </p:sp>
      <p:sp>
        <p:nvSpPr>
          <p:cNvPr id="27650" name="Rectangle 2"/>
          <p:cNvSpPr>
            <a:spLocks noGrp="1" noChangeArrowheads="1"/>
          </p:cNvSpPr>
          <p:nvPr>
            <p:ph type="subTitle" idx="4294967295"/>
          </p:nvPr>
        </p:nvSpPr>
        <p:spPr>
          <a:xfrm>
            <a:off x="1543986" y="1351634"/>
            <a:ext cx="9428813" cy="4437063"/>
          </a:xfrm>
        </p:spPr>
        <p:txBody>
          <a:bodyPr lIns="0" tIns="0" rIns="0" bIns="0" anchor="ctr"/>
          <a:lstStyle/>
          <a:p>
            <a:pPr marL="457200" lvl="1" indent="-406400" eaLnBrk="1" hangingPunct="1">
              <a:spcBef>
                <a:spcPts val="2400"/>
              </a:spcBef>
              <a:buSzPts val="2800"/>
              <a:tabLst>
                <a:tab pos="539750"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3200" dirty="0">
                <a:latin typeface="Calibri" charset="0"/>
              </a:rPr>
              <a:t>prise en compte des débuts de carrière pour la contribution diminuera de manière significative le niveau des pensions</a:t>
            </a:r>
          </a:p>
          <a:p>
            <a:pPr marL="457200" lvl="1" indent="-406400" eaLnBrk="1" hangingPunct="1">
              <a:spcBef>
                <a:spcPts val="2400"/>
              </a:spcBef>
              <a:buSzPts val="2800"/>
              <a:tabLst>
                <a:tab pos="539750"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3200" dirty="0">
                <a:latin typeface="Calibri" charset="0"/>
              </a:rPr>
              <a:t>fin du code des pensions qui est pourtant un élément du statut : le calcul de la pension sur les 6 derniers mois est lié au statut et à la notion de carrière</a:t>
            </a:r>
            <a:endParaRPr lang="en-GB" sz="3200" dirty="0">
              <a:latin typeface="Calibri" charset="0"/>
            </a:endParaRPr>
          </a:p>
        </p:txBody>
      </p:sp>
      <p:pic>
        <p:nvPicPr>
          <p:cNvPr id="5" name="Image 4">
            <a:extLst>
              <a:ext uri="{FF2B5EF4-FFF2-40B4-BE49-F238E27FC236}">
                <a16:creationId xmlns="" xmlns:a16="http://schemas.microsoft.com/office/drawing/2014/main" id="{F2E7A6F2-5C21-41F9-BEDA-F002598AF0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3617813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17" b="-267"/>
          <a:stretch/>
        </p:blipFill>
        <p:spPr bwMode="auto">
          <a:xfrm>
            <a:off x="1313935" y="1297461"/>
            <a:ext cx="8966886" cy="4893274"/>
          </a:xfrm>
          <a:prstGeom prst="rect">
            <a:avLst/>
          </a:prstGeom>
          <a:noFill/>
          <a:ln>
            <a:noFill/>
          </a:ln>
          <a:effectLst/>
          <a:extLst>
            <a:ext uri="{909E8E84-426E-40dd-AFC4-6F175D3DCCD1}">
              <a14:hiddenFill xmlns="" xmlns:a14="http://schemas.microsoft.com/office/drawing/2010/main">
                <a:blipFill dpi="0" rotWithShape="0">
                  <a:blip/>
                  <a:srcRect t="3090" b="3090"/>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4" name="Image 3">
            <a:extLst>
              <a:ext uri="{FF2B5EF4-FFF2-40B4-BE49-F238E27FC236}">
                <a16:creationId xmlns="" xmlns:a16="http://schemas.microsoft.com/office/drawing/2014/main" id="{955CA912-532C-4E70-8FDD-435CAEE667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
        <p:nvSpPr>
          <p:cNvPr id="5" name="Titre 1">
            <a:extLst>
              <a:ext uri="{FF2B5EF4-FFF2-40B4-BE49-F238E27FC236}">
                <a16:creationId xmlns="" xmlns:a16="http://schemas.microsoft.com/office/drawing/2014/main" id="{C3A51433-0972-4B02-B739-804CD1F4E8DF}"/>
              </a:ext>
            </a:extLst>
          </p:cNvPr>
          <p:cNvSpPr txBox="1">
            <a:spLocks/>
          </p:cNvSpPr>
          <p:nvPr/>
        </p:nvSpPr>
        <p:spPr>
          <a:xfrm>
            <a:off x="0" y="-3124"/>
            <a:ext cx="12192000" cy="947159"/>
          </a:xfrm>
          <a:prstGeom prst="rect">
            <a:avLst/>
          </a:prstGeom>
          <a:solidFill>
            <a:schemeClr val="bg1"/>
          </a:solid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ctr"/>
            <a:r>
              <a:rPr lang="fr-FR" sz="4800" dirty="0">
                <a:solidFill>
                  <a:srgbClr val="B80008"/>
                </a:solidFill>
                <a:latin typeface="Bebas Neue" charset="0"/>
                <a:ea typeface="Bebas Neue" charset="0"/>
                <a:cs typeface="Bebas Neue" charset="0"/>
                <a:sym typeface="Arial"/>
              </a:rPr>
              <a:t>Prendre en compte les années d’étude, une nécessité</a:t>
            </a:r>
          </a:p>
        </p:txBody>
      </p:sp>
    </p:spTree>
    <p:extLst>
      <p:ext uri="{BB962C8B-B14F-4D97-AF65-F5344CB8AC3E}">
        <p14:creationId xmlns:p14="http://schemas.microsoft.com/office/powerpoint/2010/main" val="883948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39B8A48D-CECB-463F-8E56-B1BF5935F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7117" y="1557035"/>
            <a:ext cx="2537766" cy="3743930"/>
          </a:xfrm>
          <a:prstGeom prst="rect">
            <a:avLst/>
          </a:prstGeom>
        </p:spPr>
      </p:pic>
    </p:spTree>
    <p:extLst>
      <p:ext uri="{BB962C8B-B14F-4D97-AF65-F5344CB8AC3E}">
        <p14:creationId xmlns:p14="http://schemas.microsoft.com/office/powerpoint/2010/main" val="185134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0" y="5517"/>
            <a:ext cx="12192000" cy="923873"/>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lnSpc>
                <a:spcPct val="93000"/>
              </a:lnSpc>
              <a:buSzPct val="45000"/>
              <a:buFont typeface="Wingdings" charset="0"/>
              <a:buNone/>
            </a:pPr>
            <a:r>
              <a:rPr lang="en-GB" sz="4800" dirty="0">
                <a:solidFill>
                  <a:srgbClr val="B80008"/>
                </a:solidFill>
                <a:latin typeface="Bebas Neue" charset="0"/>
                <a:ea typeface="Bebas Neue" charset="0"/>
                <a:cs typeface="Bebas Neue" charset="0"/>
              </a:rPr>
              <a:t>Un </a:t>
            </a:r>
            <a:r>
              <a:rPr lang="en-GB" sz="4800" dirty="0" err="1">
                <a:solidFill>
                  <a:srgbClr val="B80008"/>
                </a:solidFill>
                <a:latin typeface="Bebas Neue" charset="0"/>
                <a:ea typeface="Bebas Neue" charset="0"/>
                <a:cs typeface="Bebas Neue" charset="0"/>
              </a:rPr>
              <a:t>régime</a:t>
            </a:r>
            <a:r>
              <a:rPr lang="en-GB" sz="4800" dirty="0">
                <a:solidFill>
                  <a:srgbClr val="B80008"/>
                </a:solidFill>
                <a:latin typeface="Bebas Neue" charset="0"/>
                <a:ea typeface="Bebas Neue" charset="0"/>
                <a:cs typeface="Bebas Neue" charset="0"/>
              </a:rPr>
              <a:t> par points</a:t>
            </a:r>
          </a:p>
        </p:txBody>
      </p:sp>
      <p:sp>
        <p:nvSpPr>
          <p:cNvPr id="19458" name="Text Box 2"/>
          <p:cNvSpPr txBox="1">
            <a:spLocks noChangeArrowheads="1"/>
          </p:cNvSpPr>
          <p:nvPr/>
        </p:nvSpPr>
        <p:spPr bwMode="auto">
          <a:xfrm>
            <a:off x="431800" y="1557338"/>
            <a:ext cx="11040533"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indent="-22225" eaLnBrk="1" hangingPunct="1">
              <a:lnSpc>
                <a:spcPct val="93000"/>
              </a:lnSpc>
              <a:spcAft>
                <a:spcPts val="1288"/>
              </a:spcAft>
              <a:buSzPct val="45000"/>
            </a:pPr>
            <a:r>
              <a:rPr lang="fr-FR" sz="3200" dirty="0"/>
              <a:t>Le principe:</a:t>
            </a:r>
          </a:p>
          <a:p>
            <a:pPr indent="-22225" eaLnBrk="1" hangingPunct="1">
              <a:lnSpc>
                <a:spcPct val="93000"/>
              </a:lnSpc>
              <a:spcAft>
                <a:spcPts val="1288"/>
              </a:spcAft>
              <a:buSzPct val="45000"/>
            </a:pPr>
            <a:endParaRPr lang="fr-FR" sz="3200" dirty="0"/>
          </a:p>
          <a:p>
            <a:pPr indent="-22225" eaLnBrk="1" hangingPunct="1">
              <a:lnSpc>
                <a:spcPct val="93000"/>
              </a:lnSpc>
              <a:spcAft>
                <a:spcPts val="1288"/>
              </a:spcAft>
              <a:buSzPct val="45000"/>
            </a:pPr>
            <a:r>
              <a:rPr lang="fr-FR" sz="3200" dirty="0"/>
              <a:t>Les cotisations sont transformées en points selon une </a:t>
            </a:r>
            <a:r>
              <a:rPr lang="fr-FR" sz="3200" b="1" dirty="0"/>
              <a:t>valeur d’achat, </a:t>
            </a:r>
            <a:r>
              <a:rPr lang="fr-FR" sz="3200" dirty="0"/>
              <a:t>fixée pour le moment à 10 euros.</a:t>
            </a:r>
          </a:p>
          <a:p>
            <a:pPr indent="-22225" eaLnBrk="1" hangingPunct="1">
              <a:lnSpc>
                <a:spcPct val="93000"/>
              </a:lnSpc>
              <a:spcAft>
                <a:spcPts val="1288"/>
              </a:spcAft>
              <a:buSzPct val="45000"/>
            </a:pPr>
            <a:endParaRPr lang="fr-FR" sz="3200" dirty="0"/>
          </a:p>
          <a:p>
            <a:pPr indent="-22225" eaLnBrk="1" hangingPunct="1">
              <a:lnSpc>
                <a:spcPct val="93000"/>
              </a:lnSpc>
              <a:spcAft>
                <a:spcPts val="1288"/>
              </a:spcAft>
              <a:buSzPct val="45000"/>
            </a:pPr>
            <a:r>
              <a:rPr lang="fr-FR" sz="3200" dirty="0"/>
              <a:t>La pension est déterminée par une </a:t>
            </a:r>
            <a:r>
              <a:rPr lang="fr-FR" sz="3200" b="1" dirty="0"/>
              <a:t>valeur de service</a:t>
            </a:r>
            <a:r>
              <a:rPr lang="fr-FR" sz="3200" dirty="0"/>
              <a:t>, fixée pour le moment à 0,55 euros.</a:t>
            </a:r>
          </a:p>
          <a:p>
            <a:pPr eaLnBrk="1" hangingPunct="1">
              <a:lnSpc>
                <a:spcPct val="93000"/>
              </a:lnSpc>
              <a:spcAft>
                <a:spcPts val="1288"/>
              </a:spcAft>
              <a:buSzPct val="45000"/>
            </a:pPr>
            <a:endParaRPr lang="fr-FR" sz="3200" dirty="0"/>
          </a:p>
          <a:p>
            <a:pPr eaLnBrk="1" hangingPunct="1">
              <a:lnSpc>
                <a:spcPct val="93000"/>
              </a:lnSpc>
              <a:spcAft>
                <a:spcPts val="1288"/>
              </a:spcAft>
              <a:buSzPct val="45000"/>
            </a:pPr>
            <a:endParaRPr lang="fr-FR" sz="3200" dirty="0"/>
          </a:p>
          <a:p>
            <a:pPr eaLnBrk="1" hangingPunct="1">
              <a:lnSpc>
                <a:spcPct val="93000"/>
              </a:lnSpc>
              <a:spcAft>
                <a:spcPts val="1288"/>
              </a:spcAft>
              <a:buSzPct val="45000"/>
            </a:pPr>
            <a:endParaRPr lang="fr-FR" sz="3200" dirty="0">
              <a:solidFill>
                <a:srgbClr val="000000"/>
              </a:solidFill>
              <a:latin typeface="Calibri" charset="0"/>
            </a:endParaRPr>
          </a:p>
        </p:txBody>
      </p:sp>
      <p:sp>
        <p:nvSpPr>
          <p:cNvPr id="19459" name="Text Box 3"/>
          <p:cNvSpPr txBox="1">
            <a:spLocks noChangeArrowheads="1"/>
          </p:cNvSpPr>
          <p:nvPr/>
        </p:nvSpPr>
        <p:spPr bwMode="auto">
          <a:xfrm>
            <a:off x="8737600" y="6356351"/>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159A0D7F-1AF0-C04D-A592-B5339E307CB1}" type="slidenum">
              <a:rPr lang="fr-FR" sz="1200">
                <a:solidFill>
                  <a:srgbClr val="898989"/>
                </a:solidFill>
                <a:latin typeface="Calibri" charset="0"/>
              </a:rPr>
              <a:pPr algn="r" eaLnBrk="1" hangingPunct="1">
                <a:buClr>
                  <a:srgbClr val="898989"/>
                </a:buClr>
                <a:buFont typeface="Calibri" charset="0"/>
                <a:buNone/>
              </a:pPr>
              <a:t>9</a:t>
            </a:fld>
            <a:endParaRPr lang="fr-FR" sz="1200">
              <a:solidFill>
                <a:srgbClr val="898989"/>
              </a:solidFill>
              <a:latin typeface="Calibri" charset="0"/>
            </a:endParaRPr>
          </a:p>
        </p:txBody>
      </p:sp>
      <p:sp>
        <p:nvSpPr>
          <p:cNvPr id="19460" name="Espace réservé du numéro de diapositive 4"/>
          <p:cNvSpPr>
            <a:spLocks noGrp="1"/>
          </p:cNvSpPr>
          <p:nvPr>
            <p:ph type="sldNum"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A9FEE7-E0D8-EA42-9BD2-15FFE30F691B}" type="slidenum">
              <a:rPr lang="fr-FR" sz="1200">
                <a:solidFill>
                  <a:srgbClr val="898989"/>
                </a:solidFill>
                <a:latin typeface="Calibri" charset="0"/>
              </a:rPr>
              <a:pPr eaLnBrk="1" hangingPunct="1"/>
              <a:t>9</a:t>
            </a:fld>
            <a:endParaRPr lang="fr-FR" sz="1200" dirty="0">
              <a:solidFill>
                <a:srgbClr val="898989"/>
              </a:solidFill>
              <a:latin typeface="Calibri" charset="0"/>
            </a:endParaRPr>
          </a:p>
        </p:txBody>
      </p:sp>
      <p:pic>
        <p:nvPicPr>
          <p:cNvPr id="6" name="Image 5">
            <a:extLst>
              <a:ext uri="{FF2B5EF4-FFF2-40B4-BE49-F238E27FC236}">
                <a16:creationId xmlns="" xmlns:a16="http://schemas.microsoft.com/office/drawing/2014/main" id="{54363552-13BE-4D81-AAEC-D61D28521B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31" y="5221038"/>
            <a:ext cx="1029244" cy="1518429"/>
          </a:xfrm>
          <a:prstGeom prst="rect">
            <a:avLst/>
          </a:prstGeom>
        </p:spPr>
      </p:pic>
    </p:spTree>
    <p:extLst>
      <p:ext uri="{BB962C8B-B14F-4D97-AF65-F5344CB8AC3E}">
        <p14:creationId xmlns:p14="http://schemas.microsoft.com/office/powerpoint/2010/main" val="2939490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3779</TotalTime>
  <Words>5732</Words>
  <Application>Microsoft Office PowerPoint</Application>
  <PresentationFormat>Grand écran</PresentationFormat>
  <Paragraphs>674</Paragraphs>
  <Slides>81</Slides>
  <Notes>55</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81</vt:i4>
      </vt:variant>
    </vt:vector>
  </HeadingPairs>
  <TitlesOfParts>
    <vt:vector size="98" baseType="lpstr">
      <vt:lpstr>MS PGothic</vt:lpstr>
      <vt:lpstr>MS PGothic</vt:lpstr>
      <vt:lpstr>Arial</vt:lpstr>
      <vt:lpstr>Avenir Heavy</vt:lpstr>
      <vt:lpstr>Bebas Neue</vt:lpstr>
      <vt:lpstr>Calibri</vt:lpstr>
      <vt:lpstr>Cambria</vt:lpstr>
      <vt:lpstr>Century Gothic</vt:lpstr>
      <vt:lpstr>Georgia</vt:lpstr>
      <vt:lpstr>Gill Sans MT</vt:lpstr>
      <vt:lpstr>StarSymbol</vt:lpstr>
      <vt:lpstr>Tahoma</vt:lpstr>
      <vt:lpstr>Times</vt:lpstr>
      <vt:lpstr>Times New Roman</vt:lpstr>
      <vt:lpstr>Wingdings</vt:lpstr>
      <vt:lpstr>Wingdings 2</vt:lpstr>
      <vt:lpstr>Thème Office</vt:lpstr>
      <vt:lpstr>Présentation PowerPoint</vt:lpstr>
      <vt:lpstr>Présentation PowerPoint</vt:lpstr>
      <vt:lpstr>Mais le Président de la République a ajouté du flou  sur le contenu et le calendrier</vt:lpstr>
      <vt:lpstr>Présentation PowerPoint</vt:lpstr>
      <vt:lpstr>Présentation PowerPoint</vt:lpstr>
      <vt:lpstr>Présentation PowerPoint</vt:lpstr>
      <vt:lpstr>Un système qui permet de bloquer  la part de richesses consacrée aux pensions</vt:lpstr>
      <vt:lpstr>Les conséquences spécifiques pour les fonctionnaires</vt:lpstr>
      <vt:lpstr>Présentation PowerPoint</vt:lpstr>
      <vt:lpstr>Présentation PowerPoint</vt:lpstr>
      <vt:lpstr>Cotisations</vt:lpstr>
      <vt:lpstr>L’ensemble des revenus jusqu’à 3 PASS (10 000 euros par mois) seraient soumis à cotisations, y compris primes et indemnités pour les fonctionnaires</vt:lpstr>
      <vt:lpstr>Présentation PowerPoint</vt:lpstr>
      <vt:lpstr>Présentation PowerPoint</vt:lpstr>
      <vt:lpstr>Présentation PowerPoint</vt:lpstr>
      <vt:lpstr>D’autre part, la valeur du point variera en fonction des modalités d’indexation choisies</vt:lpstr>
      <vt:lpstr>Il y aurait donc désormais deux manières de diminuer le montant des pensions au moment de la liquidation</vt:lpstr>
      <vt:lpstr>Présentation PowerPoint</vt:lpstr>
      <vt:lpstr>Présentation PowerPoint</vt:lpstr>
      <vt:lpstr>L’âge du taux plein : une évolution  qui tiendra compte de l’espérance de vie</vt:lpstr>
      <vt:lpstr>En particulier pour les enseignants, mais celles faites par la FSU sont plus qu’inquiétantes</vt:lpstr>
      <vt:lpstr>Présentation PowerPoint</vt:lpstr>
      <vt:lpstr>Présentation PowerPoint</vt:lpstr>
      <vt:lpstr>Présentation PowerPoint</vt:lpstr>
      <vt:lpstr>Un système composite : secteur privé</vt:lpstr>
      <vt:lpstr>Un système composite : fonctionnaires</vt:lpstr>
      <vt:lpstr>Un système composite</vt:lpstr>
      <vt:lpstr>Présentation PowerPoint</vt:lpstr>
      <vt:lpstr>Présentation PowerPoint</vt:lpstr>
      <vt:lpstr>Présentation PowerPoint</vt:lpstr>
      <vt:lpstr>I- Les grands principes du système actuel A- Les fonctionnaires (4/4)  Le RAFP</vt:lpstr>
      <vt:lpstr>Les conséquences spécifiques pour les fonctionnaires ayant peu de primes</vt:lpstr>
      <vt:lpstr>B- Le système actuel pour les salariés du privé:  lui aussi fondé sur une prise en compte des meilleurs salaires (1/2)</vt:lpstr>
      <vt:lpstr>Présentation PowerPoint</vt:lpstr>
      <vt:lpstr>Quelle transition vers le régime universel?</vt:lpstr>
      <vt:lpstr>Présentation PowerPoint</vt:lpstr>
      <vt:lpstr>Présentation PowerPoint</vt:lpstr>
      <vt:lpstr>Exemple</vt:lpstr>
      <vt:lpstr>Présentation PowerPoint</vt:lpstr>
      <vt:lpstr>Les retraités, des nantis?</vt:lpstr>
      <vt:lpstr>Présentation PowerPoint</vt:lpstr>
      <vt:lpstr>Présentation PowerPoint</vt:lpstr>
      <vt:lpstr>Présentation PowerPoint</vt:lpstr>
      <vt:lpstr>NIVEAU DE VIE ACTIFS RETRAITES</vt:lpstr>
      <vt:lpstr>Présentation PowerPoint</vt:lpstr>
      <vt:lpstr>Une harmonisation des dispositifs de solidarité…</vt:lpstr>
      <vt:lpstr>Aujourd’hui, des dispositifs de prise en compte des enfants divers</vt:lpstr>
      <vt:lpstr>Les droits pour enfants dans le nouveau système :  un dispositif unique mais insuffisant</vt:lpstr>
      <vt:lpstr>Quelle transition pour les droits à enfants?</vt:lpstr>
      <vt:lpstr>La pension de réversion, un système certes complexe aujourd’hui</vt:lpstr>
      <vt:lpstr>Présentation PowerPoint</vt:lpstr>
      <vt:lpstr>Les minima de pension aujourd’hui</vt:lpstr>
      <vt:lpstr>Dans le rapport Delevoye:  un minimum porté à 85% du SMIC ?</vt:lpstr>
      <vt:lpstr>Le dispositif de carrières longues serait maintenu</vt:lpstr>
      <vt:lpstr>Présentation PowerPoint</vt:lpstr>
      <vt:lpstr>La retraite pour inaptitude au travail et invalidité</vt:lpstr>
      <vt:lpstr>Présentation PowerPoint</vt:lpstr>
      <vt:lpstr>La reconnaissance de la pénibilité?</vt:lpstr>
      <vt:lpstr>La fin des catégories actives?</vt:lpstr>
      <vt:lpstr>Présentation PowerPoint</vt:lpstr>
      <vt:lpstr>Présentation PowerPoint</vt:lpstr>
      <vt:lpstr>Présentation PowerPoint</vt:lpstr>
      <vt:lpstr>Présentation PowerPoint</vt:lpstr>
      <vt:lpstr>Les régimes par points défavorisent plus encore les femmes  </vt:lpstr>
      <vt:lpstr>Présentation PowerPoint</vt:lpstr>
      <vt:lpstr>Pourquoi changer de système ? alors que… </vt:lpstr>
      <vt:lpstr>Propos entendus…</vt:lpstr>
      <vt:lpstr>Défendre la retraite par répartition</vt:lpstr>
      <vt:lpstr>3. Le projet de Macron</vt:lpstr>
      <vt:lpstr>Présentation PowerPoint</vt:lpstr>
      <vt:lpstr>Présentation PowerPoint</vt:lpstr>
      <vt:lpstr>Présentation PowerPoint</vt:lpstr>
      <vt:lpstr>Revenir sur les contre réformes précédentes</vt:lpstr>
      <vt:lpstr>Présentation PowerPoint</vt:lpstr>
      <vt:lpstr> Principes fondamentaux des systèmes de retraite</vt:lpstr>
      <vt:lpstr>Présentation PowerPoint</vt:lpstr>
      <vt:lpstr>Le financement du système de retraite français  sous le signe de la baisse des pensions</vt:lpstr>
      <vt:lpstr>Le financement du système de retraite français  sous le signe de la baisse des pensions</vt:lpstr>
      <vt:lpstr>Le financement du système de retraite français  sous le signe de la baisse des pensions</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Didier Merle;benoit.teste@lyon.snes.edu</dc:creator>
  <cp:lastModifiedBy>Didier MERLE</cp:lastModifiedBy>
  <cp:revision>236</cp:revision>
  <cp:lastPrinted>2018-10-10T05:59:40Z</cp:lastPrinted>
  <dcterms:modified xsi:type="dcterms:W3CDTF">2019-10-10T12:07:26Z</dcterms:modified>
</cp:coreProperties>
</file>